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27"/>
  </p:notesMasterIdLst>
  <p:sldIdLst>
    <p:sldId id="288" r:id="rId2"/>
    <p:sldId id="272" r:id="rId3"/>
    <p:sldId id="273" r:id="rId4"/>
    <p:sldId id="274" r:id="rId5"/>
    <p:sldId id="276" r:id="rId6"/>
    <p:sldId id="275" r:id="rId7"/>
    <p:sldId id="277" r:id="rId8"/>
    <p:sldId id="290" r:id="rId9"/>
    <p:sldId id="291" r:id="rId10"/>
    <p:sldId id="289" r:id="rId11"/>
    <p:sldId id="293" r:id="rId12"/>
    <p:sldId id="294" r:id="rId13"/>
    <p:sldId id="295" r:id="rId14"/>
    <p:sldId id="278" r:id="rId15"/>
    <p:sldId id="279" r:id="rId16"/>
    <p:sldId id="264" r:id="rId17"/>
    <p:sldId id="280" r:id="rId18"/>
    <p:sldId id="281" r:id="rId19"/>
    <p:sldId id="282" r:id="rId20"/>
    <p:sldId id="283" r:id="rId21"/>
    <p:sldId id="296" r:id="rId22"/>
    <p:sldId id="284" r:id="rId23"/>
    <p:sldId id="285" r:id="rId24"/>
    <p:sldId id="270" r:id="rId25"/>
    <p:sldId id="29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9966FF"/>
    <a:srgbClr val="FF0066"/>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0" autoAdjust="0"/>
    <p:restoredTop sz="94660"/>
  </p:normalViewPr>
  <p:slideViewPr>
    <p:cSldViewPr snapToGrid="0">
      <p:cViewPr varScale="1">
        <p:scale>
          <a:sx n="101" d="100"/>
          <a:sy n="101" d="100"/>
        </p:scale>
        <p:origin x="1456" y="184"/>
      </p:cViewPr>
      <p:guideLst/>
    </p:cSldViewPr>
  </p:slideViewPr>
  <p:notesTextViewPr>
    <p:cViewPr>
      <p:scale>
        <a:sx n="1" d="1"/>
        <a:sy n="1" d="1"/>
      </p:scale>
      <p:origin x="0" y="0"/>
    </p:cViewPr>
  </p:notesTextViewPr>
  <p:sorterViewPr>
    <p:cViewPr>
      <p:scale>
        <a:sx n="100" d="100"/>
        <a:sy n="100" d="100"/>
      </p:scale>
      <p:origin x="0" y="-549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84B0B1-8831-4E34-912C-9FBA452E580A}" type="doc">
      <dgm:prSet loTypeId="urn:microsoft.com/office/officeart/2005/8/layout/venn1" loCatId="relationship" qsTypeId="urn:microsoft.com/office/officeart/2005/8/quickstyle/simple2" qsCatId="simple" csTypeId="urn:microsoft.com/office/officeart/2005/8/colors/accent2_1" csCatId="accent2" phldr="1"/>
      <dgm:spPr/>
    </dgm:pt>
    <dgm:pt modelId="{8C9E1A7F-C5B0-4D65-9F23-16B3095B8FFE}">
      <dgm:prSet phldrT="[Text]" custT="1"/>
      <dgm:spPr/>
      <dgm:t>
        <a:bodyPr/>
        <a:lstStyle/>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r>
            <a:rPr lang="en-AU" sz="2000" b="1" dirty="0" smtClean="0"/>
            <a:t>Social </a:t>
          </a:r>
          <a:r>
            <a:rPr lang="en-AU" sz="2000" b="1" dirty="0"/>
            <a:t>Model </a:t>
          </a:r>
          <a:endParaRPr lang="en-AU" sz="2000" b="1" dirty="0" smtClean="0"/>
        </a:p>
        <a:p>
          <a:pPr algn="ctr"/>
          <a:r>
            <a:rPr lang="en-AU" sz="2000" b="1" dirty="0" smtClean="0"/>
            <a:t>of </a:t>
          </a:r>
          <a:r>
            <a:rPr lang="en-AU" sz="2000" b="1" dirty="0"/>
            <a:t>Health</a:t>
          </a:r>
        </a:p>
        <a:p>
          <a:pPr algn="ctr"/>
          <a:endParaRPr lang="en-AU" sz="2000" dirty="0"/>
        </a:p>
        <a:p>
          <a:pPr algn="ctr"/>
          <a:endParaRPr lang="en-AU" sz="2000" dirty="0"/>
        </a:p>
        <a:p>
          <a:pPr algn="ctr"/>
          <a:endParaRPr lang="en-AU" sz="2000" dirty="0"/>
        </a:p>
        <a:p>
          <a:pPr algn="ctr"/>
          <a:endParaRPr lang="en-AU" sz="2000" dirty="0"/>
        </a:p>
        <a:p>
          <a:pPr algn="ctr"/>
          <a:endParaRPr lang="en-AU" sz="2000" dirty="0"/>
        </a:p>
        <a:p>
          <a:pPr algn="ctr"/>
          <a:endParaRPr lang="en-AU" sz="2000" dirty="0"/>
        </a:p>
        <a:p>
          <a:pPr algn="ctr"/>
          <a:endParaRPr lang="en-AU" sz="2000" dirty="0"/>
        </a:p>
        <a:p>
          <a:pPr algn="ctr"/>
          <a:endParaRPr lang="en-AU" sz="2000" dirty="0"/>
        </a:p>
        <a:p>
          <a:pPr algn="ctr"/>
          <a:endParaRPr lang="en-AU" sz="2000" dirty="0"/>
        </a:p>
      </dgm:t>
    </dgm:pt>
    <dgm:pt modelId="{9EB0E25D-A847-4778-A0D3-F09DC43258D8}" type="parTrans" cxnId="{D4035113-E19F-4475-83AF-37A58F66C143}">
      <dgm:prSet/>
      <dgm:spPr/>
      <dgm:t>
        <a:bodyPr/>
        <a:lstStyle/>
        <a:p>
          <a:pPr algn="l"/>
          <a:endParaRPr lang="en-AU"/>
        </a:p>
      </dgm:t>
    </dgm:pt>
    <dgm:pt modelId="{671ED9A4-CB02-49E4-B646-CC34DDA8ED35}" type="sibTrans" cxnId="{D4035113-E19F-4475-83AF-37A58F66C143}">
      <dgm:prSet/>
      <dgm:spPr/>
      <dgm:t>
        <a:bodyPr/>
        <a:lstStyle/>
        <a:p>
          <a:pPr algn="l"/>
          <a:endParaRPr lang="en-AU"/>
        </a:p>
      </dgm:t>
    </dgm:pt>
    <dgm:pt modelId="{49CBE3C4-B6FB-415E-91AD-98C4CD30E541}">
      <dgm:prSet phldrT="[Text]" custT="1"/>
      <dgm:spPr/>
      <dgm:t>
        <a:bodyPr/>
        <a:lstStyle/>
        <a:p>
          <a:pPr algn="l"/>
          <a:endParaRPr lang="en-AU" sz="2000" b="1" dirty="0" smtClean="0"/>
        </a:p>
        <a:p>
          <a:pPr algn="l"/>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endParaRPr lang="en-AU" sz="2000" b="1" dirty="0" smtClean="0"/>
        </a:p>
        <a:p>
          <a:pPr algn="ctr"/>
          <a:r>
            <a:rPr lang="en-AU" sz="2000" b="1" dirty="0" smtClean="0"/>
            <a:t>Biomedical </a:t>
          </a:r>
          <a:r>
            <a:rPr lang="en-AU" sz="2000" b="1" dirty="0"/>
            <a:t>Model </a:t>
          </a:r>
          <a:endParaRPr lang="en-AU" sz="2000" b="1" dirty="0" smtClean="0"/>
        </a:p>
        <a:p>
          <a:pPr algn="ctr"/>
          <a:r>
            <a:rPr lang="en-AU" sz="2000" b="1" dirty="0" smtClean="0"/>
            <a:t>of </a:t>
          </a:r>
          <a:r>
            <a:rPr lang="en-AU" sz="2000" b="1" dirty="0"/>
            <a:t>Health</a:t>
          </a:r>
        </a:p>
        <a:p>
          <a:pPr algn="l"/>
          <a:endParaRPr lang="en-AU" sz="2000" dirty="0"/>
        </a:p>
        <a:p>
          <a:pPr algn="l"/>
          <a:endParaRPr lang="en-AU" sz="2000" dirty="0"/>
        </a:p>
        <a:p>
          <a:pPr algn="l"/>
          <a:endParaRPr lang="en-AU" sz="2000" dirty="0"/>
        </a:p>
        <a:p>
          <a:pPr algn="l"/>
          <a:endParaRPr lang="en-AU" sz="2000" dirty="0"/>
        </a:p>
        <a:p>
          <a:pPr algn="l"/>
          <a:endParaRPr lang="en-AU" sz="2000" dirty="0"/>
        </a:p>
        <a:p>
          <a:pPr algn="l"/>
          <a:endParaRPr lang="en-AU" sz="2000" dirty="0"/>
        </a:p>
        <a:p>
          <a:pPr algn="l"/>
          <a:endParaRPr lang="en-AU" sz="2000" dirty="0"/>
        </a:p>
        <a:p>
          <a:pPr algn="l"/>
          <a:endParaRPr lang="en-AU" sz="2000" dirty="0"/>
        </a:p>
        <a:p>
          <a:pPr algn="l"/>
          <a:endParaRPr lang="en-AU" sz="2000" dirty="0"/>
        </a:p>
        <a:p>
          <a:pPr algn="l"/>
          <a:endParaRPr lang="en-AU" sz="2000" dirty="0"/>
        </a:p>
      </dgm:t>
    </dgm:pt>
    <dgm:pt modelId="{BE69BEC5-D4B7-48CF-8444-A767C8151273}" type="parTrans" cxnId="{8CA8D9D4-6017-422C-B702-F1EFDEBFAE8C}">
      <dgm:prSet/>
      <dgm:spPr/>
      <dgm:t>
        <a:bodyPr/>
        <a:lstStyle/>
        <a:p>
          <a:pPr algn="l"/>
          <a:endParaRPr lang="en-AU"/>
        </a:p>
      </dgm:t>
    </dgm:pt>
    <dgm:pt modelId="{7844B80C-FE9A-4D8F-AEDC-D69D0DEFCA2D}" type="sibTrans" cxnId="{8CA8D9D4-6017-422C-B702-F1EFDEBFAE8C}">
      <dgm:prSet/>
      <dgm:spPr/>
      <dgm:t>
        <a:bodyPr/>
        <a:lstStyle/>
        <a:p>
          <a:pPr algn="l"/>
          <a:endParaRPr lang="en-AU"/>
        </a:p>
      </dgm:t>
    </dgm:pt>
    <dgm:pt modelId="{E8310D1F-FBB4-4047-9F7D-24F8D235A945}" type="pres">
      <dgm:prSet presAssocID="{D684B0B1-8831-4E34-912C-9FBA452E580A}" presName="compositeShape" presStyleCnt="0">
        <dgm:presLayoutVars>
          <dgm:chMax val="7"/>
          <dgm:dir/>
          <dgm:resizeHandles val="exact"/>
        </dgm:presLayoutVars>
      </dgm:prSet>
      <dgm:spPr/>
    </dgm:pt>
    <dgm:pt modelId="{66450D27-F9F2-405D-9227-037E1AA83FE6}" type="pres">
      <dgm:prSet presAssocID="{8C9E1A7F-C5B0-4D65-9F23-16B3095B8FFE}" presName="circ1" presStyleLbl="vennNode1" presStyleIdx="0" presStyleCnt="2"/>
      <dgm:spPr/>
      <dgm:t>
        <a:bodyPr/>
        <a:lstStyle/>
        <a:p>
          <a:endParaRPr lang="en-AU"/>
        </a:p>
      </dgm:t>
    </dgm:pt>
    <dgm:pt modelId="{CF0CE29A-E8E7-4BCC-A0EF-C478D2C86B5F}" type="pres">
      <dgm:prSet presAssocID="{8C9E1A7F-C5B0-4D65-9F23-16B3095B8FFE}" presName="circ1Tx" presStyleLbl="revTx" presStyleIdx="0" presStyleCnt="0">
        <dgm:presLayoutVars>
          <dgm:chMax val="0"/>
          <dgm:chPref val="0"/>
          <dgm:bulletEnabled val="1"/>
        </dgm:presLayoutVars>
      </dgm:prSet>
      <dgm:spPr/>
      <dgm:t>
        <a:bodyPr/>
        <a:lstStyle/>
        <a:p>
          <a:endParaRPr lang="en-AU"/>
        </a:p>
      </dgm:t>
    </dgm:pt>
    <dgm:pt modelId="{63E09995-D8EA-4CF2-863E-70190F4FE880}" type="pres">
      <dgm:prSet presAssocID="{49CBE3C4-B6FB-415E-91AD-98C4CD30E541}" presName="circ2" presStyleLbl="vennNode1" presStyleIdx="1" presStyleCnt="2"/>
      <dgm:spPr/>
      <dgm:t>
        <a:bodyPr/>
        <a:lstStyle/>
        <a:p>
          <a:endParaRPr lang="en-AU"/>
        </a:p>
      </dgm:t>
    </dgm:pt>
    <dgm:pt modelId="{1306702C-63A3-494E-ADD9-9C02144CACB5}" type="pres">
      <dgm:prSet presAssocID="{49CBE3C4-B6FB-415E-91AD-98C4CD30E541}" presName="circ2Tx" presStyleLbl="revTx" presStyleIdx="0" presStyleCnt="0">
        <dgm:presLayoutVars>
          <dgm:chMax val="0"/>
          <dgm:chPref val="0"/>
          <dgm:bulletEnabled val="1"/>
        </dgm:presLayoutVars>
      </dgm:prSet>
      <dgm:spPr/>
      <dgm:t>
        <a:bodyPr/>
        <a:lstStyle/>
        <a:p>
          <a:endParaRPr lang="en-AU"/>
        </a:p>
      </dgm:t>
    </dgm:pt>
  </dgm:ptLst>
  <dgm:cxnLst>
    <dgm:cxn modelId="{EE025179-B7F7-4744-A5E4-AB3E61D8AD8C}" type="presOf" srcId="{49CBE3C4-B6FB-415E-91AD-98C4CD30E541}" destId="{63E09995-D8EA-4CF2-863E-70190F4FE880}" srcOrd="0" destOrd="0" presId="urn:microsoft.com/office/officeart/2005/8/layout/venn1"/>
    <dgm:cxn modelId="{8F0806E1-E729-443A-8D2A-02CC5FCE5A54}" type="presOf" srcId="{8C9E1A7F-C5B0-4D65-9F23-16B3095B8FFE}" destId="{66450D27-F9F2-405D-9227-037E1AA83FE6}" srcOrd="0" destOrd="0" presId="urn:microsoft.com/office/officeart/2005/8/layout/venn1"/>
    <dgm:cxn modelId="{8CA8D9D4-6017-422C-B702-F1EFDEBFAE8C}" srcId="{D684B0B1-8831-4E34-912C-9FBA452E580A}" destId="{49CBE3C4-B6FB-415E-91AD-98C4CD30E541}" srcOrd="1" destOrd="0" parTransId="{BE69BEC5-D4B7-48CF-8444-A767C8151273}" sibTransId="{7844B80C-FE9A-4D8F-AEDC-D69D0DEFCA2D}"/>
    <dgm:cxn modelId="{D4035113-E19F-4475-83AF-37A58F66C143}" srcId="{D684B0B1-8831-4E34-912C-9FBA452E580A}" destId="{8C9E1A7F-C5B0-4D65-9F23-16B3095B8FFE}" srcOrd="0" destOrd="0" parTransId="{9EB0E25D-A847-4778-A0D3-F09DC43258D8}" sibTransId="{671ED9A4-CB02-49E4-B646-CC34DDA8ED35}"/>
    <dgm:cxn modelId="{56C3079B-5912-412E-B038-61362E26E0EC}" type="presOf" srcId="{8C9E1A7F-C5B0-4D65-9F23-16B3095B8FFE}" destId="{CF0CE29A-E8E7-4BCC-A0EF-C478D2C86B5F}" srcOrd="1" destOrd="0" presId="urn:microsoft.com/office/officeart/2005/8/layout/venn1"/>
    <dgm:cxn modelId="{C945EB42-FFE9-4FFF-A81E-1AE4A8771F06}" type="presOf" srcId="{49CBE3C4-B6FB-415E-91AD-98C4CD30E541}" destId="{1306702C-63A3-494E-ADD9-9C02144CACB5}" srcOrd="1" destOrd="0" presId="urn:microsoft.com/office/officeart/2005/8/layout/venn1"/>
    <dgm:cxn modelId="{DCBBFE89-F5D9-4754-AD0A-B104C6C1FCFA}" type="presOf" srcId="{D684B0B1-8831-4E34-912C-9FBA452E580A}" destId="{E8310D1F-FBB4-4047-9F7D-24F8D235A945}" srcOrd="0" destOrd="0" presId="urn:microsoft.com/office/officeart/2005/8/layout/venn1"/>
    <dgm:cxn modelId="{5D4E1ADA-22D8-4FF1-8EF0-FBE52D1CF9EE}" type="presParOf" srcId="{E8310D1F-FBB4-4047-9F7D-24F8D235A945}" destId="{66450D27-F9F2-405D-9227-037E1AA83FE6}" srcOrd="0" destOrd="0" presId="urn:microsoft.com/office/officeart/2005/8/layout/venn1"/>
    <dgm:cxn modelId="{5DE3BDB5-161F-40BD-8843-E1DDF53DD414}" type="presParOf" srcId="{E8310D1F-FBB4-4047-9F7D-24F8D235A945}" destId="{CF0CE29A-E8E7-4BCC-A0EF-C478D2C86B5F}" srcOrd="1" destOrd="0" presId="urn:microsoft.com/office/officeart/2005/8/layout/venn1"/>
    <dgm:cxn modelId="{472B1E92-9467-4CEA-934E-995E1E0A3967}" type="presParOf" srcId="{E8310D1F-FBB4-4047-9F7D-24F8D235A945}" destId="{63E09995-D8EA-4CF2-863E-70190F4FE880}" srcOrd="2" destOrd="0" presId="urn:microsoft.com/office/officeart/2005/8/layout/venn1"/>
    <dgm:cxn modelId="{69A5DCD0-54EE-4495-95E1-7E2F96E1D4EE}" type="presParOf" srcId="{E8310D1F-FBB4-4047-9F7D-24F8D235A945}" destId="{1306702C-63A3-494E-ADD9-9C02144CACB5}"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A258D6-2963-486E-A0F2-269CE2D72343}" type="doc">
      <dgm:prSet loTypeId="urn:microsoft.com/office/officeart/2005/8/layout/radial5" loCatId="relationship" qsTypeId="urn:microsoft.com/office/officeart/2005/8/quickstyle/simple1" qsCatId="simple" csTypeId="urn:microsoft.com/office/officeart/2005/8/colors/accent1_2" csCatId="accent1" phldr="1"/>
      <dgm:spPr/>
      <dgm:t>
        <a:bodyPr/>
        <a:lstStyle/>
        <a:p>
          <a:endParaRPr lang="en-AU"/>
        </a:p>
      </dgm:t>
    </dgm:pt>
    <dgm:pt modelId="{CB9FC3FE-F1D2-423E-B991-0DBDE0CDF829}">
      <dgm:prSet phldrT="[Text]"/>
      <dgm:spPr>
        <a:solidFill>
          <a:srgbClr val="0070C0"/>
        </a:solidFill>
      </dgm:spPr>
      <dgm:t>
        <a:bodyPr/>
        <a:lstStyle/>
        <a:p>
          <a:r>
            <a:rPr lang="en-AU" b="1" dirty="0" smtClean="0">
              <a:solidFill>
                <a:srgbClr val="FFFF00"/>
              </a:solidFill>
            </a:rPr>
            <a:t>Childhood obesity</a:t>
          </a:r>
          <a:endParaRPr lang="en-AU" b="1" dirty="0">
            <a:solidFill>
              <a:srgbClr val="FFFF00"/>
            </a:solidFill>
          </a:endParaRPr>
        </a:p>
      </dgm:t>
    </dgm:pt>
    <dgm:pt modelId="{184FD48A-3E73-472A-BC17-96D5F109F9B0}" type="parTrans" cxnId="{AFECC717-C03D-4832-BB92-4A86FD8FB4A3}">
      <dgm:prSet/>
      <dgm:spPr/>
      <dgm:t>
        <a:bodyPr/>
        <a:lstStyle/>
        <a:p>
          <a:endParaRPr lang="en-AU"/>
        </a:p>
      </dgm:t>
    </dgm:pt>
    <dgm:pt modelId="{496CF6B7-35E7-4AFD-90A7-26FD27E54B31}" type="sibTrans" cxnId="{AFECC717-C03D-4832-BB92-4A86FD8FB4A3}">
      <dgm:prSet/>
      <dgm:spPr/>
      <dgm:t>
        <a:bodyPr/>
        <a:lstStyle/>
        <a:p>
          <a:endParaRPr lang="en-AU"/>
        </a:p>
      </dgm:t>
    </dgm:pt>
    <dgm:pt modelId="{2E1F6AB9-EF34-4EBF-9299-A0716A2BBFE1}">
      <dgm:prSet phldrT="[Text]"/>
      <dgm:spPr>
        <a:solidFill>
          <a:srgbClr val="0070C0"/>
        </a:solidFill>
      </dgm:spPr>
      <dgm:t>
        <a:bodyPr/>
        <a:lstStyle/>
        <a:p>
          <a:r>
            <a:rPr lang="en-AU" b="1" dirty="0" smtClean="0">
              <a:solidFill>
                <a:srgbClr val="FFFF00"/>
              </a:solidFill>
            </a:rPr>
            <a:t>Building public policy</a:t>
          </a:r>
          <a:endParaRPr lang="en-AU" b="1" dirty="0">
            <a:solidFill>
              <a:srgbClr val="FFFF00"/>
            </a:solidFill>
          </a:endParaRPr>
        </a:p>
      </dgm:t>
    </dgm:pt>
    <dgm:pt modelId="{F6ABC25F-855D-4193-8790-85FE3B374664}" type="parTrans" cxnId="{E9DACC9D-8CC0-45F2-BEF3-C192A864FDAB}">
      <dgm:prSet/>
      <dgm:spPr/>
      <dgm:t>
        <a:bodyPr/>
        <a:lstStyle/>
        <a:p>
          <a:endParaRPr lang="en-AU"/>
        </a:p>
      </dgm:t>
    </dgm:pt>
    <dgm:pt modelId="{C8479CC1-E561-4583-96E4-E39C79F3BD28}" type="sibTrans" cxnId="{E9DACC9D-8CC0-45F2-BEF3-C192A864FDAB}">
      <dgm:prSet/>
      <dgm:spPr/>
      <dgm:t>
        <a:bodyPr/>
        <a:lstStyle/>
        <a:p>
          <a:endParaRPr lang="en-AU"/>
        </a:p>
      </dgm:t>
    </dgm:pt>
    <dgm:pt modelId="{E4F48FD6-D851-4A71-9F7E-CAFA68717F8A}">
      <dgm:prSet phldrT="[Text]"/>
      <dgm:spPr>
        <a:solidFill>
          <a:srgbClr val="0070C0"/>
        </a:solidFill>
      </dgm:spPr>
      <dgm:t>
        <a:bodyPr/>
        <a:lstStyle/>
        <a:p>
          <a:r>
            <a:rPr lang="en-AU" b="1" dirty="0" smtClean="0">
              <a:solidFill>
                <a:srgbClr val="FFFF00"/>
              </a:solidFill>
            </a:rPr>
            <a:t>Create supportive environments</a:t>
          </a:r>
          <a:endParaRPr lang="en-AU" b="1" dirty="0">
            <a:solidFill>
              <a:srgbClr val="FFFF00"/>
            </a:solidFill>
          </a:endParaRPr>
        </a:p>
      </dgm:t>
    </dgm:pt>
    <dgm:pt modelId="{CED0F99B-5559-4E9B-8F81-F86BCF011AB9}" type="parTrans" cxnId="{53AF7946-95F9-482E-9831-D9F90193A692}">
      <dgm:prSet/>
      <dgm:spPr/>
      <dgm:t>
        <a:bodyPr/>
        <a:lstStyle/>
        <a:p>
          <a:endParaRPr lang="en-AU"/>
        </a:p>
      </dgm:t>
    </dgm:pt>
    <dgm:pt modelId="{F8654602-A409-4325-B2A8-DD4D5FF72E00}" type="sibTrans" cxnId="{53AF7946-95F9-482E-9831-D9F90193A692}">
      <dgm:prSet/>
      <dgm:spPr/>
      <dgm:t>
        <a:bodyPr/>
        <a:lstStyle/>
        <a:p>
          <a:endParaRPr lang="en-AU"/>
        </a:p>
      </dgm:t>
    </dgm:pt>
    <dgm:pt modelId="{BC264DBB-D82E-4BBA-BFC0-3A898BE4CE40}">
      <dgm:prSet phldrT="[Text]"/>
      <dgm:spPr>
        <a:solidFill>
          <a:srgbClr val="0070C0"/>
        </a:solidFill>
      </dgm:spPr>
      <dgm:t>
        <a:bodyPr/>
        <a:lstStyle/>
        <a:p>
          <a:r>
            <a:rPr lang="en-AU" b="1" dirty="0" smtClean="0">
              <a:solidFill>
                <a:srgbClr val="FFFF00"/>
              </a:solidFill>
            </a:rPr>
            <a:t>Strengthen community action</a:t>
          </a:r>
          <a:endParaRPr lang="en-AU" b="1" dirty="0">
            <a:solidFill>
              <a:srgbClr val="FFFF00"/>
            </a:solidFill>
          </a:endParaRPr>
        </a:p>
      </dgm:t>
    </dgm:pt>
    <dgm:pt modelId="{FBF8F583-28F7-4DAD-A4F4-52BE1A220122}" type="parTrans" cxnId="{E5554998-D491-4BE3-8F15-427FCE1D2EEC}">
      <dgm:prSet/>
      <dgm:spPr/>
      <dgm:t>
        <a:bodyPr/>
        <a:lstStyle/>
        <a:p>
          <a:endParaRPr lang="en-AU"/>
        </a:p>
      </dgm:t>
    </dgm:pt>
    <dgm:pt modelId="{6BCBBBBC-AF8D-4993-9A8A-61B23F621DBE}" type="sibTrans" cxnId="{E5554998-D491-4BE3-8F15-427FCE1D2EEC}">
      <dgm:prSet/>
      <dgm:spPr/>
      <dgm:t>
        <a:bodyPr/>
        <a:lstStyle/>
        <a:p>
          <a:endParaRPr lang="en-AU"/>
        </a:p>
      </dgm:t>
    </dgm:pt>
    <dgm:pt modelId="{50592742-46CD-4A12-9EA3-A66E90433978}">
      <dgm:prSet phldrT="[Text]"/>
      <dgm:spPr>
        <a:solidFill>
          <a:srgbClr val="0070C0"/>
        </a:solidFill>
      </dgm:spPr>
      <dgm:t>
        <a:bodyPr/>
        <a:lstStyle/>
        <a:p>
          <a:r>
            <a:rPr lang="en-AU" b="1" dirty="0" smtClean="0">
              <a:solidFill>
                <a:srgbClr val="FFFF00"/>
              </a:solidFill>
            </a:rPr>
            <a:t>Develop personal skills</a:t>
          </a:r>
          <a:endParaRPr lang="en-AU" b="1" dirty="0">
            <a:solidFill>
              <a:srgbClr val="FFFF00"/>
            </a:solidFill>
          </a:endParaRPr>
        </a:p>
      </dgm:t>
    </dgm:pt>
    <dgm:pt modelId="{69165750-1BFB-4BFA-B8A8-37DAB9EA9916}" type="parTrans" cxnId="{AF563A03-8A5A-46EE-9CFF-53C277495ABC}">
      <dgm:prSet/>
      <dgm:spPr/>
      <dgm:t>
        <a:bodyPr/>
        <a:lstStyle/>
        <a:p>
          <a:endParaRPr lang="en-AU"/>
        </a:p>
      </dgm:t>
    </dgm:pt>
    <dgm:pt modelId="{9FC5A50D-EC9E-432F-BB7F-3C5D0D98D039}" type="sibTrans" cxnId="{AF563A03-8A5A-46EE-9CFF-53C277495ABC}">
      <dgm:prSet/>
      <dgm:spPr/>
      <dgm:t>
        <a:bodyPr/>
        <a:lstStyle/>
        <a:p>
          <a:endParaRPr lang="en-AU"/>
        </a:p>
      </dgm:t>
    </dgm:pt>
    <dgm:pt modelId="{8759E494-05FF-40B1-A651-E79D1FEEE550}">
      <dgm:prSet/>
      <dgm:spPr>
        <a:solidFill>
          <a:srgbClr val="0070C0"/>
        </a:solidFill>
      </dgm:spPr>
      <dgm:t>
        <a:bodyPr/>
        <a:lstStyle/>
        <a:p>
          <a:r>
            <a:rPr lang="en-AU" b="1" dirty="0" smtClean="0">
              <a:solidFill>
                <a:srgbClr val="FFFF00"/>
              </a:solidFill>
            </a:rPr>
            <a:t>Reorient  health services</a:t>
          </a:r>
          <a:endParaRPr lang="en-AU" b="1" dirty="0">
            <a:solidFill>
              <a:srgbClr val="FFFF00"/>
            </a:solidFill>
          </a:endParaRPr>
        </a:p>
      </dgm:t>
    </dgm:pt>
    <dgm:pt modelId="{B740D1B0-4F8C-4C7F-82A4-93E6FD859951}" type="parTrans" cxnId="{4C9501E1-40AF-4465-9321-2B604F1F6DE2}">
      <dgm:prSet/>
      <dgm:spPr/>
      <dgm:t>
        <a:bodyPr/>
        <a:lstStyle/>
        <a:p>
          <a:endParaRPr lang="en-AU"/>
        </a:p>
      </dgm:t>
    </dgm:pt>
    <dgm:pt modelId="{105217C8-42B3-4DF3-B740-CC2C7BCCDB9B}" type="sibTrans" cxnId="{4C9501E1-40AF-4465-9321-2B604F1F6DE2}">
      <dgm:prSet/>
      <dgm:spPr/>
      <dgm:t>
        <a:bodyPr/>
        <a:lstStyle/>
        <a:p>
          <a:endParaRPr lang="en-AU"/>
        </a:p>
      </dgm:t>
    </dgm:pt>
    <dgm:pt modelId="{8B33679C-4816-4754-B02D-2C2FB95843C6}" type="pres">
      <dgm:prSet presAssocID="{5DA258D6-2963-486E-A0F2-269CE2D72343}" presName="Name0" presStyleCnt="0">
        <dgm:presLayoutVars>
          <dgm:chMax val="1"/>
          <dgm:dir/>
          <dgm:animLvl val="ctr"/>
          <dgm:resizeHandles val="exact"/>
        </dgm:presLayoutVars>
      </dgm:prSet>
      <dgm:spPr/>
      <dgm:t>
        <a:bodyPr/>
        <a:lstStyle/>
        <a:p>
          <a:endParaRPr lang="en-AU"/>
        </a:p>
      </dgm:t>
    </dgm:pt>
    <dgm:pt modelId="{D7865AB4-50B9-48D5-97BC-35C529B4868B}" type="pres">
      <dgm:prSet presAssocID="{CB9FC3FE-F1D2-423E-B991-0DBDE0CDF829}" presName="centerShape" presStyleLbl="node0" presStyleIdx="0" presStyleCnt="1" custLinFactNeighborX="2244" custLinFactNeighborY="-2564"/>
      <dgm:spPr>
        <a:prstGeom prst="roundRect">
          <a:avLst/>
        </a:prstGeom>
      </dgm:spPr>
      <dgm:t>
        <a:bodyPr/>
        <a:lstStyle/>
        <a:p>
          <a:endParaRPr lang="en-AU"/>
        </a:p>
      </dgm:t>
    </dgm:pt>
    <dgm:pt modelId="{801F86E1-5061-44B8-9605-EC7317B4E998}" type="pres">
      <dgm:prSet presAssocID="{F6ABC25F-855D-4193-8790-85FE3B374664}" presName="parTrans" presStyleLbl="sibTrans2D1" presStyleIdx="0" presStyleCnt="5"/>
      <dgm:spPr/>
      <dgm:t>
        <a:bodyPr/>
        <a:lstStyle/>
        <a:p>
          <a:endParaRPr lang="en-AU"/>
        </a:p>
      </dgm:t>
    </dgm:pt>
    <dgm:pt modelId="{69FBACB2-0A57-451A-ABCB-3908A6336AC2}" type="pres">
      <dgm:prSet presAssocID="{F6ABC25F-855D-4193-8790-85FE3B374664}" presName="connectorText" presStyleLbl="sibTrans2D1" presStyleIdx="0" presStyleCnt="5"/>
      <dgm:spPr/>
      <dgm:t>
        <a:bodyPr/>
        <a:lstStyle/>
        <a:p>
          <a:endParaRPr lang="en-AU"/>
        </a:p>
      </dgm:t>
    </dgm:pt>
    <dgm:pt modelId="{DE783CAB-8156-46FB-A385-04FED8A0A031}" type="pres">
      <dgm:prSet presAssocID="{2E1F6AB9-EF34-4EBF-9299-A0716A2BBFE1}" presName="node" presStyleLbl="node1" presStyleIdx="0" presStyleCnt="5" custRadScaleRad="99367" custRadScaleInc="-2054">
        <dgm:presLayoutVars>
          <dgm:bulletEnabled val="1"/>
        </dgm:presLayoutVars>
      </dgm:prSet>
      <dgm:spPr>
        <a:prstGeom prst="roundRect">
          <a:avLst/>
        </a:prstGeom>
      </dgm:spPr>
      <dgm:t>
        <a:bodyPr/>
        <a:lstStyle/>
        <a:p>
          <a:endParaRPr lang="en-AU"/>
        </a:p>
      </dgm:t>
    </dgm:pt>
    <dgm:pt modelId="{1EBC44EF-AB92-41C3-B906-DD6F180ACDCC}" type="pres">
      <dgm:prSet presAssocID="{CED0F99B-5559-4E9B-8F81-F86BCF011AB9}" presName="parTrans" presStyleLbl="sibTrans2D1" presStyleIdx="1" presStyleCnt="5"/>
      <dgm:spPr/>
      <dgm:t>
        <a:bodyPr/>
        <a:lstStyle/>
        <a:p>
          <a:endParaRPr lang="en-AU"/>
        </a:p>
      </dgm:t>
    </dgm:pt>
    <dgm:pt modelId="{6CEE03CA-9AA7-4621-8251-B6418F5BC2BE}" type="pres">
      <dgm:prSet presAssocID="{CED0F99B-5559-4E9B-8F81-F86BCF011AB9}" presName="connectorText" presStyleLbl="sibTrans2D1" presStyleIdx="1" presStyleCnt="5"/>
      <dgm:spPr/>
      <dgm:t>
        <a:bodyPr/>
        <a:lstStyle/>
        <a:p>
          <a:endParaRPr lang="en-AU"/>
        </a:p>
      </dgm:t>
    </dgm:pt>
    <dgm:pt modelId="{EBD0438B-59B3-4DF8-B021-D08D533F9E80}" type="pres">
      <dgm:prSet presAssocID="{E4F48FD6-D851-4A71-9F7E-CAFA68717F8A}" presName="node" presStyleLbl="node1" presStyleIdx="1" presStyleCnt="5">
        <dgm:presLayoutVars>
          <dgm:bulletEnabled val="1"/>
        </dgm:presLayoutVars>
      </dgm:prSet>
      <dgm:spPr>
        <a:prstGeom prst="roundRect">
          <a:avLst/>
        </a:prstGeom>
      </dgm:spPr>
      <dgm:t>
        <a:bodyPr/>
        <a:lstStyle/>
        <a:p>
          <a:endParaRPr lang="en-AU"/>
        </a:p>
      </dgm:t>
    </dgm:pt>
    <dgm:pt modelId="{AD606C73-F52B-484E-A56B-0468EF357748}" type="pres">
      <dgm:prSet presAssocID="{FBF8F583-28F7-4DAD-A4F4-52BE1A220122}" presName="parTrans" presStyleLbl="sibTrans2D1" presStyleIdx="2" presStyleCnt="5"/>
      <dgm:spPr/>
      <dgm:t>
        <a:bodyPr/>
        <a:lstStyle/>
        <a:p>
          <a:endParaRPr lang="en-AU"/>
        </a:p>
      </dgm:t>
    </dgm:pt>
    <dgm:pt modelId="{61C2E687-E0D9-41D0-A0AC-A5E72C17AEC9}" type="pres">
      <dgm:prSet presAssocID="{FBF8F583-28F7-4DAD-A4F4-52BE1A220122}" presName="connectorText" presStyleLbl="sibTrans2D1" presStyleIdx="2" presStyleCnt="5"/>
      <dgm:spPr/>
      <dgm:t>
        <a:bodyPr/>
        <a:lstStyle/>
        <a:p>
          <a:endParaRPr lang="en-AU"/>
        </a:p>
      </dgm:t>
    </dgm:pt>
    <dgm:pt modelId="{E7E949AD-7C89-4F79-BCEB-AB35B96FAE28}" type="pres">
      <dgm:prSet presAssocID="{BC264DBB-D82E-4BBA-BFC0-3A898BE4CE40}" presName="node" presStyleLbl="node1" presStyleIdx="2" presStyleCnt="5" custRadScaleRad="112741" custRadScaleInc="-16852">
        <dgm:presLayoutVars>
          <dgm:bulletEnabled val="1"/>
        </dgm:presLayoutVars>
      </dgm:prSet>
      <dgm:spPr>
        <a:prstGeom prst="roundRect">
          <a:avLst/>
        </a:prstGeom>
      </dgm:spPr>
      <dgm:t>
        <a:bodyPr/>
        <a:lstStyle/>
        <a:p>
          <a:endParaRPr lang="en-AU"/>
        </a:p>
      </dgm:t>
    </dgm:pt>
    <dgm:pt modelId="{DAB5ADDF-D0AF-444D-B44C-92BB3CA6E102}" type="pres">
      <dgm:prSet presAssocID="{69165750-1BFB-4BFA-B8A8-37DAB9EA9916}" presName="parTrans" presStyleLbl="sibTrans2D1" presStyleIdx="3" presStyleCnt="5"/>
      <dgm:spPr/>
      <dgm:t>
        <a:bodyPr/>
        <a:lstStyle/>
        <a:p>
          <a:endParaRPr lang="en-AU"/>
        </a:p>
      </dgm:t>
    </dgm:pt>
    <dgm:pt modelId="{03F22EE7-923E-4E02-AD07-49B37F6038C0}" type="pres">
      <dgm:prSet presAssocID="{69165750-1BFB-4BFA-B8A8-37DAB9EA9916}" presName="connectorText" presStyleLbl="sibTrans2D1" presStyleIdx="3" presStyleCnt="5"/>
      <dgm:spPr/>
      <dgm:t>
        <a:bodyPr/>
        <a:lstStyle/>
        <a:p>
          <a:endParaRPr lang="en-AU"/>
        </a:p>
      </dgm:t>
    </dgm:pt>
    <dgm:pt modelId="{84EFD6CF-5482-4329-ADA3-C5F1903AB043}" type="pres">
      <dgm:prSet presAssocID="{50592742-46CD-4A12-9EA3-A66E90433978}" presName="node" presStyleLbl="node1" presStyleIdx="3" presStyleCnt="5" custRadScaleRad="109500" custRadScaleInc="5081">
        <dgm:presLayoutVars>
          <dgm:bulletEnabled val="1"/>
        </dgm:presLayoutVars>
      </dgm:prSet>
      <dgm:spPr>
        <a:prstGeom prst="roundRect">
          <a:avLst/>
        </a:prstGeom>
      </dgm:spPr>
      <dgm:t>
        <a:bodyPr/>
        <a:lstStyle/>
        <a:p>
          <a:endParaRPr lang="en-AU"/>
        </a:p>
      </dgm:t>
    </dgm:pt>
    <dgm:pt modelId="{974CF7E6-7DC5-4411-95AD-B7ACF56EBA2A}" type="pres">
      <dgm:prSet presAssocID="{B740D1B0-4F8C-4C7F-82A4-93E6FD859951}" presName="parTrans" presStyleLbl="sibTrans2D1" presStyleIdx="4" presStyleCnt="5"/>
      <dgm:spPr/>
      <dgm:t>
        <a:bodyPr/>
        <a:lstStyle/>
        <a:p>
          <a:endParaRPr lang="en-AU"/>
        </a:p>
      </dgm:t>
    </dgm:pt>
    <dgm:pt modelId="{7DC4247F-F089-4651-B8C8-4F8C1A59CA38}" type="pres">
      <dgm:prSet presAssocID="{B740D1B0-4F8C-4C7F-82A4-93E6FD859951}" presName="connectorText" presStyleLbl="sibTrans2D1" presStyleIdx="4" presStyleCnt="5"/>
      <dgm:spPr/>
      <dgm:t>
        <a:bodyPr/>
        <a:lstStyle/>
        <a:p>
          <a:endParaRPr lang="en-AU"/>
        </a:p>
      </dgm:t>
    </dgm:pt>
    <dgm:pt modelId="{12428E6D-ECEC-4DA8-9E6E-14D5F013E802}" type="pres">
      <dgm:prSet presAssocID="{8759E494-05FF-40B1-A651-E79D1FEEE550}" presName="node" presStyleLbl="node1" presStyleIdx="4" presStyleCnt="5">
        <dgm:presLayoutVars>
          <dgm:bulletEnabled val="1"/>
        </dgm:presLayoutVars>
      </dgm:prSet>
      <dgm:spPr>
        <a:prstGeom prst="roundRect">
          <a:avLst/>
        </a:prstGeom>
      </dgm:spPr>
      <dgm:t>
        <a:bodyPr/>
        <a:lstStyle/>
        <a:p>
          <a:endParaRPr lang="en-AU"/>
        </a:p>
      </dgm:t>
    </dgm:pt>
  </dgm:ptLst>
  <dgm:cxnLst>
    <dgm:cxn modelId="{038EA4A9-EA1F-4343-B7D3-E89771E8452F}" type="presOf" srcId="{50592742-46CD-4A12-9EA3-A66E90433978}" destId="{84EFD6CF-5482-4329-ADA3-C5F1903AB043}" srcOrd="0" destOrd="0" presId="urn:microsoft.com/office/officeart/2005/8/layout/radial5"/>
    <dgm:cxn modelId="{679C77C2-203D-4E80-9367-B97A56AA2327}" type="presOf" srcId="{F6ABC25F-855D-4193-8790-85FE3B374664}" destId="{801F86E1-5061-44B8-9605-EC7317B4E998}" srcOrd="0" destOrd="0" presId="urn:microsoft.com/office/officeart/2005/8/layout/radial5"/>
    <dgm:cxn modelId="{AFECC717-C03D-4832-BB92-4A86FD8FB4A3}" srcId="{5DA258D6-2963-486E-A0F2-269CE2D72343}" destId="{CB9FC3FE-F1D2-423E-B991-0DBDE0CDF829}" srcOrd="0" destOrd="0" parTransId="{184FD48A-3E73-472A-BC17-96D5F109F9B0}" sibTransId="{496CF6B7-35E7-4AFD-90A7-26FD27E54B31}"/>
    <dgm:cxn modelId="{F3BFD0D7-8340-4EE1-9685-18059997427F}" type="presOf" srcId="{69165750-1BFB-4BFA-B8A8-37DAB9EA9916}" destId="{03F22EE7-923E-4E02-AD07-49B37F6038C0}" srcOrd="1" destOrd="0" presId="urn:microsoft.com/office/officeart/2005/8/layout/radial5"/>
    <dgm:cxn modelId="{86FF7626-8E31-45E8-B6C8-79B83EBB55DB}" type="presOf" srcId="{B740D1B0-4F8C-4C7F-82A4-93E6FD859951}" destId="{974CF7E6-7DC5-4411-95AD-B7ACF56EBA2A}" srcOrd="0" destOrd="0" presId="urn:microsoft.com/office/officeart/2005/8/layout/radial5"/>
    <dgm:cxn modelId="{15F89866-82F8-422E-A8D7-8398AFE84E28}" type="presOf" srcId="{69165750-1BFB-4BFA-B8A8-37DAB9EA9916}" destId="{DAB5ADDF-D0AF-444D-B44C-92BB3CA6E102}" srcOrd="0" destOrd="0" presId="urn:microsoft.com/office/officeart/2005/8/layout/radial5"/>
    <dgm:cxn modelId="{C9C3F805-C0D1-46F0-BB9E-580BB1FA7EC5}" type="presOf" srcId="{B740D1B0-4F8C-4C7F-82A4-93E6FD859951}" destId="{7DC4247F-F089-4651-B8C8-4F8C1A59CA38}" srcOrd="1" destOrd="0" presId="urn:microsoft.com/office/officeart/2005/8/layout/radial5"/>
    <dgm:cxn modelId="{F5F53E7B-4DF9-4F4A-9F2C-AA3BAC4A17D9}" type="presOf" srcId="{CB9FC3FE-F1D2-423E-B991-0DBDE0CDF829}" destId="{D7865AB4-50B9-48D5-97BC-35C529B4868B}" srcOrd="0" destOrd="0" presId="urn:microsoft.com/office/officeart/2005/8/layout/radial5"/>
    <dgm:cxn modelId="{7328BA89-1D97-4AC5-9F24-A3DCADF62316}" type="presOf" srcId="{CED0F99B-5559-4E9B-8F81-F86BCF011AB9}" destId="{1EBC44EF-AB92-41C3-B906-DD6F180ACDCC}" srcOrd="0" destOrd="0" presId="urn:microsoft.com/office/officeart/2005/8/layout/radial5"/>
    <dgm:cxn modelId="{5DBE56C9-E75B-4D34-BBE3-31633DE13398}" type="presOf" srcId="{8759E494-05FF-40B1-A651-E79D1FEEE550}" destId="{12428E6D-ECEC-4DA8-9E6E-14D5F013E802}" srcOrd="0" destOrd="0" presId="urn:microsoft.com/office/officeart/2005/8/layout/radial5"/>
    <dgm:cxn modelId="{19FC03C0-06BA-4D8A-9AD1-9E6AF54E9C42}" type="presOf" srcId="{5DA258D6-2963-486E-A0F2-269CE2D72343}" destId="{8B33679C-4816-4754-B02D-2C2FB95843C6}" srcOrd="0" destOrd="0" presId="urn:microsoft.com/office/officeart/2005/8/layout/radial5"/>
    <dgm:cxn modelId="{17161C98-4C01-444F-AD95-9F2340091A91}" type="presOf" srcId="{F6ABC25F-855D-4193-8790-85FE3B374664}" destId="{69FBACB2-0A57-451A-ABCB-3908A6336AC2}" srcOrd="1" destOrd="0" presId="urn:microsoft.com/office/officeart/2005/8/layout/radial5"/>
    <dgm:cxn modelId="{EF15238B-82D3-4A32-B229-243123F3B454}" type="presOf" srcId="{BC264DBB-D82E-4BBA-BFC0-3A898BE4CE40}" destId="{E7E949AD-7C89-4F79-BCEB-AB35B96FAE28}" srcOrd="0" destOrd="0" presId="urn:microsoft.com/office/officeart/2005/8/layout/radial5"/>
    <dgm:cxn modelId="{4C9501E1-40AF-4465-9321-2B604F1F6DE2}" srcId="{CB9FC3FE-F1D2-423E-B991-0DBDE0CDF829}" destId="{8759E494-05FF-40B1-A651-E79D1FEEE550}" srcOrd="4" destOrd="0" parTransId="{B740D1B0-4F8C-4C7F-82A4-93E6FD859951}" sibTransId="{105217C8-42B3-4DF3-B740-CC2C7BCCDB9B}"/>
    <dgm:cxn modelId="{C96B2EEE-7A82-411E-8FED-5C41F0318809}" type="presOf" srcId="{E4F48FD6-D851-4A71-9F7E-CAFA68717F8A}" destId="{EBD0438B-59B3-4DF8-B021-D08D533F9E80}" srcOrd="0" destOrd="0" presId="urn:microsoft.com/office/officeart/2005/8/layout/radial5"/>
    <dgm:cxn modelId="{E5554998-D491-4BE3-8F15-427FCE1D2EEC}" srcId="{CB9FC3FE-F1D2-423E-B991-0DBDE0CDF829}" destId="{BC264DBB-D82E-4BBA-BFC0-3A898BE4CE40}" srcOrd="2" destOrd="0" parTransId="{FBF8F583-28F7-4DAD-A4F4-52BE1A220122}" sibTransId="{6BCBBBBC-AF8D-4993-9A8A-61B23F621DBE}"/>
    <dgm:cxn modelId="{AF563A03-8A5A-46EE-9CFF-53C277495ABC}" srcId="{CB9FC3FE-F1D2-423E-B991-0DBDE0CDF829}" destId="{50592742-46CD-4A12-9EA3-A66E90433978}" srcOrd="3" destOrd="0" parTransId="{69165750-1BFB-4BFA-B8A8-37DAB9EA9916}" sibTransId="{9FC5A50D-EC9E-432F-BB7F-3C5D0D98D039}"/>
    <dgm:cxn modelId="{53AF7946-95F9-482E-9831-D9F90193A692}" srcId="{CB9FC3FE-F1D2-423E-B991-0DBDE0CDF829}" destId="{E4F48FD6-D851-4A71-9F7E-CAFA68717F8A}" srcOrd="1" destOrd="0" parTransId="{CED0F99B-5559-4E9B-8F81-F86BCF011AB9}" sibTransId="{F8654602-A409-4325-B2A8-DD4D5FF72E00}"/>
    <dgm:cxn modelId="{E9DACC9D-8CC0-45F2-BEF3-C192A864FDAB}" srcId="{CB9FC3FE-F1D2-423E-B991-0DBDE0CDF829}" destId="{2E1F6AB9-EF34-4EBF-9299-A0716A2BBFE1}" srcOrd="0" destOrd="0" parTransId="{F6ABC25F-855D-4193-8790-85FE3B374664}" sibTransId="{C8479CC1-E561-4583-96E4-E39C79F3BD28}"/>
    <dgm:cxn modelId="{8EA6E509-F5B1-4CFA-8EF4-B1D03600DDFE}" type="presOf" srcId="{FBF8F583-28F7-4DAD-A4F4-52BE1A220122}" destId="{AD606C73-F52B-484E-A56B-0468EF357748}" srcOrd="0" destOrd="0" presId="urn:microsoft.com/office/officeart/2005/8/layout/radial5"/>
    <dgm:cxn modelId="{D06B6655-DF1F-48F3-9218-1777B41F7B2D}" type="presOf" srcId="{FBF8F583-28F7-4DAD-A4F4-52BE1A220122}" destId="{61C2E687-E0D9-41D0-A0AC-A5E72C17AEC9}" srcOrd="1" destOrd="0" presId="urn:microsoft.com/office/officeart/2005/8/layout/radial5"/>
    <dgm:cxn modelId="{A3FE8511-C6A1-47CC-81E5-05BEE0C6520C}" type="presOf" srcId="{2E1F6AB9-EF34-4EBF-9299-A0716A2BBFE1}" destId="{DE783CAB-8156-46FB-A385-04FED8A0A031}" srcOrd="0" destOrd="0" presId="urn:microsoft.com/office/officeart/2005/8/layout/radial5"/>
    <dgm:cxn modelId="{7A86A43B-8AE4-4613-B01D-9652E1E26029}" type="presOf" srcId="{CED0F99B-5559-4E9B-8F81-F86BCF011AB9}" destId="{6CEE03CA-9AA7-4621-8251-B6418F5BC2BE}" srcOrd="1" destOrd="0" presId="urn:microsoft.com/office/officeart/2005/8/layout/radial5"/>
    <dgm:cxn modelId="{F4CBE0DB-68E2-430B-BEC7-961C09BC7FE2}" type="presParOf" srcId="{8B33679C-4816-4754-B02D-2C2FB95843C6}" destId="{D7865AB4-50B9-48D5-97BC-35C529B4868B}" srcOrd="0" destOrd="0" presId="urn:microsoft.com/office/officeart/2005/8/layout/radial5"/>
    <dgm:cxn modelId="{654D1DA7-0E50-48B6-B63E-96BCE724FF65}" type="presParOf" srcId="{8B33679C-4816-4754-B02D-2C2FB95843C6}" destId="{801F86E1-5061-44B8-9605-EC7317B4E998}" srcOrd="1" destOrd="0" presId="urn:microsoft.com/office/officeart/2005/8/layout/radial5"/>
    <dgm:cxn modelId="{8ED24314-2144-49FC-B669-1C900FE00652}" type="presParOf" srcId="{801F86E1-5061-44B8-9605-EC7317B4E998}" destId="{69FBACB2-0A57-451A-ABCB-3908A6336AC2}" srcOrd="0" destOrd="0" presId="urn:microsoft.com/office/officeart/2005/8/layout/radial5"/>
    <dgm:cxn modelId="{CBA8D8FB-686C-4EED-A42C-0694B9121652}" type="presParOf" srcId="{8B33679C-4816-4754-B02D-2C2FB95843C6}" destId="{DE783CAB-8156-46FB-A385-04FED8A0A031}" srcOrd="2" destOrd="0" presId="urn:microsoft.com/office/officeart/2005/8/layout/radial5"/>
    <dgm:cxn modelId="{B8EFF8D7-D7F1-4181-B83F-F7DB202A653A}" type="presParOf" srcId="{8B33679C-4816-4754-B02D-2C2FB95843C6}" destId="{1EBC44EF-AB92-41C3-B906-DD6F180ACDCC}" srcOrd="3" destOrd="0" presId="urn:microsoft.com/office/officeart/2005/8/layout/radial5"/>
    <dgm:cxn modelId="{00C418CD-98A7-4CC8-B70C-AD036BBD30F7}" type="presParOf" srcId="{1EBC44EF-AB92-41C3-B906-DD6F180ACDCC}" destId="{6CEE03CA-9AA7-4621-8251-B6418F5BC2BE}" srcOrd="0" destOrd="0" presId="urn:microsoft.com/office/officeart/2005/8/layout/radial5"/>
    <dgm:cxn modelId="{0472F4A3-9097-4FED-8E6D-8DC8F60715A4}" type="presParOf" srcId="{8B33679C-4816-4754-B02D-2C2FB95843C6}" destId="{EBD0438B-59B3-4DF8-B021-D08D533F9E80}" srcOrd="4" destOrd="0" presId="urn:microsoft.com/office/officeart/2005/8/layout/radial5"/>
    <dgm:cxn modelId="{46E00B2B-7BC8-4D3C-A848-A1A98AB10C18}" type="presParOf" srcId="{8B33679C-4816-4754-B02D-2C2FB95843C6}" destId="{AD606C73-F52B-484E-A56B-0468EF357748}" srcOrd="5" destOrd="0" presId="urn:microsoft.com/office/officeart/2005/8/layout/radial5"/>
    <dgm:cxn modelId="{86DEC951-4425-4F0F-B3D0-0CCCE3F0C9DA}" type="presParOf" srcId="{AD606C73-F52B-484E-A56B-0468EF357748}" destId="{61C2E687-E0D9-41D0-A0AC-A5E72C17AEC9}" srcOrd="0" destOrd="0" presId="urn:microsoft.com/office/officeart/2005/8/layout/radial5"/>
    <dgm:cxn modelId="{1E063D2F-ADFF-4E6E-8C4E-B37590D96DDE}" type="presParOf" srcId="{8B33679C-4816-4754-B02D-2C2FB95843C6}" destId="{E7E949AD-7C89-4F79-BCEB-AB35B96FAE28}" srcOrd="6" destOrd="0" presId="urn:microsoft.com/office/officeart/2005/8/layout/radial5"/>
    <dgm:cxn modelId="{66326B0C-4DFB-4C0A-9ABD-4DA100D918B2}" type="presParOf" srcId="{8B33679C-4816-4754-B02D-2C2FB95843C6}" destId="{DAB5ADDF-D0AF-444D-B44C-92BB3CA6E102}" srcOrd="7" destOrd="0" presId="urn:microsoft.com/office/officeart/2005/8/layout/radial5"/>
    <dgm:cxn modelId="{B5D481A9-CFAD-4785-99EC-EEFA70E8C00E}" type="presParOf" srcId="{DAB5ADDF-D0AF-444D-B44C-92BB3CA6E102}" destId="{03F22EE7-923E-4E02-AD07-49B37F6038C0}" srcOrd="0" destOrd="0" presId="urn:microsoft.com/office/officeart/2005/8/layout/radial5"/>
    <dgm:cxn modelId="{BBADCD95-79A3-4A30-898B-8C99C218DC9C}" type="presParOf" srcId="{8B33679C-4816-4754-B02D-2C2FB95843C6}" destId="{84EFD6CF-5482-4329-ADA3-C5F1903AB043}" srcOrd="8" destOrd="0" presId="urn:microsoft.com/office/officeart/2005/8/layout/radial5"/>
    <dgm:cxn modelId="{07D339E4-BFC4-4103-8359-7F6B1AC2BC64}" type="presParOf" srcId="{8B33679C-4816-4754-B02D-2C2FB95843C6}" destId="{974CF7E6-7DC5-4411-95AD-B7ACF56EBA2A}" srcOrd="9" destOrd="0" presId="urn:microsoft.com/office/officeart/2005/8/layout/radial5"/>
    <dgm:cxn modelId="{35DECE60-3AE1-45F0-8E8F-8149997A02F1}" type="presParOf" srcId="{974CF7E6-7DC5-4411-95AD-B7ACF56EBA2A}" destId="{7DC4247F-F089-4651-B8C8-4F8C1A59CA38}" srcOrd="0" destOrd="0" presId="urn:microsoft.com/office/officeart/2005/8/layout/radial5"/>
    <dgm:cxn modelId="{D01B6C68-3AE3-4DF5-987F-AA5992587973}" type="presParOf" srcId="{8B33679C-4816-4754-B02D-2C2FB95843C6}" destId="{12428E6D-ECEC-4DA8-9E6E-14D5F013E802}"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450D27-F9F2-405D-9227-037E1AA83FE6}">
      <dsp:nvSpPr>
        <dsp:cNvPr id="0" name=""/>
        <dsp:cNvSpPr/>
      </dsp:nvSpPr>
      <dsp:spPr>
        <a:xfrm>
          <a:off x="183137" y="114369"/>
          <a:ext cx="4517393" cy="4517393"/>
        </a:xfrm>
        <a:prstGeom prst="ellipse">
          <a:avLst/>
        </a:prstGeom>
        <a:solidFill>
          <a:schemeClr val="lt1">
            <a:alpha val="50000"/>
            <a:hueOff val="0"/>
            <a:satOff val="0"/>
            <a:lumOff val="0"/>
            <a:alphaOff val="0"/>
          </a:schemeClr>
        </a:solidFill>
        <a:ln w="50800" cap="flat" cmpd="sng" algn="in">
          <a:solidFill>
            <a:schemeClr val="accent2">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r>
            <a:rPr lang="en-AU" sz="2000" b="1" kern="1200" dirty="0" smtClean="0"/>
            <a:t>Social </a:t>
          </a:r>
          <a:r>
            <a:rPr lang="en-AU" sz="2000" b="1" kern="1200" dirty="0"/>
            <a:t>Model </a:t>
          </a:r>
          <a:endParaRPr lang="en-AU" sz="2000" b="1" kern="1200" dirty="0" smtClean="0"/>
        </a:p>
        <a:p>
          <a:pPr lvl="0" algn="ctr" defTabSz="889000">
            <a:lnSpc>
              <a:spcPct val="90000"/>
            </a:lnSpc>
            <a:spcBef>
              <a:spcPct val="0"/>
            </a:spcBef>
            <a:spcAft>
              <a:spcPct val="35000"/>
            </a:spcAft>
          </a:pPr>
          <a:r>
            <a:rPr lang="en-AU" sz="2000" b="1" kern="1200" dirty="0" smtClean="0"/>
            <a:t>of </a:t>
          </a:r>
          <a:r>
            <a:rPr lang="en-AU" sz="2000" b="1" kern="1200" dirty="0"/>
            <a:t>Health</a:t>
          </a:r>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a:p>
          <a:pPr lvl="0" algn="ctr" defTabSz="889000">
            <a:lnSpc>
              <a:spcPct val="90000"/>
            </a:lnSpc>
            <a:spcBef>
              <a:spcPct val="0"/>
            </a:spcBef>
            <a:spcAft>
              <a:spcPct val="35000"/>
            </a:spcAft>
          </a:pPr>
          <a:endParaRPr lang="en-AU" sz="2000" kern="1200" dirty="0"/>
        </a:p>
      </dsp:txBody>
      <dsp:txXfrm>
        <a:off x="813944" y="647067"/>
        <a:ext cx="2604623" cy="3451997"/>
      </dsp:txXfrm>
    </dsp:sp>
    <dsp:sp modelId="{63E09995-D8EA-4CF2-863E-70190F4FE880}">
      <dsp:nvSpPr>
        <dsp:cNvPr id="0" name=""/>
        <dsp:cNvSpPr/>
      </dsp:nvSpPr>
      <dsp:spPr>
        <a:xfrm>
          <a:off x="3438916" y="114369"/>
          <a:ext cx="4517393" cy="4517393"/>
        </a:xfrm>
        <a:prstGeom prst="ellipse">
          <a:avLst/>
        </a:prstGeom>
        <a:solidFill>
          <a:schemeClr val="lt1">
            <a:alpha val="50000"/>
            <a:hueOff val="0"/>
            <a:satOff val="0"/>
            <a:lumOff val="0"/>
            <a:alphaOff val="0"/>
          </a:schemeClr>
        </a:solidFill>
        <a:ln w="50800" cap="flat" cmpd="sng" algn="in">
          <a:solidFill>
            <a:schemeClr val="accent2">
              <a:shade val="80000"/>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889000">
            <a:lnSpc>
              <a:spcPct val="90000"/>
            </a:lnSpc>
            <a:spcBef>
              <a:spcPct val="0"/>
            </a:spcBef>
            <a:spcAft>
              <a:spcPct val="35000"/>
            </a:spcAft>
          </a:pPr>
          <a:endParaRPr lang="en-AU" sz="2000" b="1" kern="1200" dirty="0" smtClean="0"/>
        </a:p>
        <a:p>
          <a:pPr lvl="0" algn="l"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endParaRPr lang="en-AU" sz="2000" b="1" kern="1200" dirty="0" smtClean="0"/>
        </a:p>
        <a:p>
          <a:pPr lvl="0" algn="ctr" defTabSz="889000">
            <a:lnSpc>
              <a:spcPct val="90000"/>
            </a:lnSpc>
            <a:spcBef>
              <a:spcPct val="0"/>
            </a:spcBef>
            <a:spcAft>
              <a:spcPct val="35000"/>
            </a:spcAft>
          </a:pPr>
          <a:r>
            <a:rPr lang="en-AU" sz="2000" b="1" kern="1200" dirty="0" smtClean="0"/>
            <a:t>Biomedical </a:t>
          </a:r>
          <a:r>
            <a:rPr lang="en-AU" sz="2000" b="1" kern="1200" dirty="0"/>
            <a:t>Model </a:t>
          </a:r>
          <a:endParaRPr lang="en-AU" sz="2000" b="1" kern="1200" dirty="0" smtClean="0"/>
        </a:p>
        <a:p>
          <a:pPr lvl="0" algn="ctr" defTabSz="889000">
            <a:lnSpc>
              <a:spcPct val="90000"/>
            </a:lnSpc>
            <a:spcBef>
              <a:spcPct val="0"/>
            </a:spcBef>
            <a:spcAft>
              <a:spcPct val="35000"/>
            </a:spcAft>
          </a:pPr>
          <a:r>
            <a:rPr lang="en-AU" sz="2000" b="1" kern="1200" dirty="0" smtClean="0"/>
            <a:t>of </a:t>
          </a:r>
          <a:r>
            <a:rPr lang="en-AU" sz="2000" b="1" kern="1200" dirty="0"/>
            <a:t>Health</a:t>
          </a:r>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a:p>
          <a:pPr lvl="0" algn="l" defTabSz="889000">
            <a:lnSpc>
              <a:spcPct val="90000"/>
            </a:lnSpc>
            <a:spcBef>
              <a:spcPct val="0"/>
            </a:spcBef>
            <a:spcAft>
              <a:spcPct val="35000"/>
            </a:spcAft>
          </a:pPr>
          <a:endParaRPr lang="en-AU" sz="2000" kern="1200" dirty="0"/>
        </a:p>
      </dsp:txBody>
      <dsp:txXfrm>
        <a:off x="4720879" y="647067"/>
        <a:ext cx="2604623" cy="34519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865AB4-50B9-48D5-97BC-35C529B4868B}">
      <dsp:nvSpPr>
        <dsp:cNvPr id="0" name=""/>
        <dsp:cNvSpPr/>
      </dsp:nvSpPr>
      <dsp:spPr>
        <a:xfrm>
          <a:off x="3508607" y="1783912"/>
          <a:ext cx="1341753" cy="1341753"/>
        </a:xfrm>
        <a:prstGeom prst="roundRect">
          <a:avLst/>
        </a:prstGeom>
        <a:solidFill>
          <a:srgbClr val="0070C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AU" sz="1800" b="1" kern="1200" dirty="0" smtClean="0">
              <a:solidFill>
                <a:srgbClr val="FFFF00"/>
              </a:solidFill>
            </a:rPr>
            <a:t>Childhood obesity</a:t>
          </a:r>
          <a:endParaRPr lang="en-AU" sz="1800" b="1" kern="1200" dirty="0">
            <a:solidFill>
              <a:srgbClr val="FFFF00"/>
            </a:solidFill>
          </a:endParaRPr>
        </a:p>
      </dsp:txBody>
      <dsp:txXfrm>
        <a:off x="3574106" y="1849411"/>
        <a:ext cx="1210755" cy="1210755"/>
      </dsp:txXfrm>
    </dsp:sp>
    <dsp:sp modelId="{801F86E1-5061-44B8-9605-EC7317B4E998}">
      <dsp:nvSpPr>
        <dsp:cNvPr id="0" name=""/>
        <dsp:cNvSpPr/>
      </dsp:nvSpPr>
      <dsp:spPr>
        <a:xfrm rot="15989747">
          <a:off x="4011728" y="1348820"/>
          <a:ext cx="227996" cy="4561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AU" sz="1400" kern="1200"/>
        </a:p>
      </dsp:txBody>
      <dsp:txXfrm rot="10800000">
        <a:off x="4048018" y="1474195"/>
        <a:ext cx="159597" cy="273718"/>
      </dsp:txXfrm>
    </dsp:sp>
    <dsp:sp modelId="{DE783CAB-8156-46FB-A385-04FED8A0A031}">
      <dsp:nvSpPr>
        <dsp:cNvPr id="0" name=""/>
        <dsp:cNvSpPr/>
      </dsp:nvSpPr>
      <dsp:spPr>
        <a:xfrm>
          <a:off x="3400302" y="15289"/>
          <a:ext cx="1341753" cy="1341753"/>
        </a:xfrm>
        <a:prstGeom prst="roundRect">
          <a:avLst/>
        </a:prstGeom>
        <a:solidFill>
          <a:srgbClr val="0070C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smtClean="0">
              <a:solidFill>
                <a:srgbClr val="FFFF00"/>
              </a:solidFill>
            </a:rPr>
            <a:t>Building public policy</a:t>
          </a:r>
          <a:endParaRPr lang="en-AU" sz="1400" b="1" kern="1200" dirty="0">
            <a:solidFill>
              <a:srgbClr val="FFFF00"/>
            </a:solidFill>
          </a:endParaRPr>
        </a:p>
      </dsp:txBody>
      <dsp:txXfrm>
        <a:off x="3465801" y="80788"/>
        <a:ext cx="1210755" cy="1210755"/>
      </dsp:txXfrm>
    </dsp:sp>
    <dsp:sp modelId="{1EBC44EF-AB92-41C3-B906-DD6F180ACDCC}">
      <dsp:nvSpPr>
        <dsp:cNvPr id="0" name=""/>
        <dsp:cNvSpPr/>
      </dsp:nvSpPr>
      <dsp:spPr>
        <a:xfrm rot="20647383">
          <a:off x="4910709" y="1986567"/>
          <a:ext cx="226051" cy="4561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AU" sz="1400" kern="1200"/>
        </a:p>
      </dsp:txBody>
      <dsp:txXfrm>
        <a:off x="4912003" y="2087082"/>
        <a:ext cx="158236" cy="273718"/>
      </dsp:txXfrm>
    </dsp:sp>
    <dsp:sp modelId="{EBD0438B-59B3-4DF8-B021-D08D533F9E80}">
      <dsp:nvSpPr>
        <dsp:cNvPr id="0" name=""/>
        <dsp:cNvSpPr/>
      </dsp:nvSpPr>
      <dsp:spPr>
        <a:xfrm>
          <a:off x="5209416" y="1300164"/>
          <a:ext cx="1341753" cy="1341753"/>
        </a:xfrm>
        <a:prstGeom prst="roundRect">
          <a:avLst/>
        </a:prstGeom>
        <a:solidFill>
          <a:srgbClr val="0070C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smtClean="0">
              <a:solidFill>
                <a:srgbClr val="FFFF00"/>
              </a:solidFill>
            </a:rPr>
            <a:t>Create supportive environments</a:t>
          </a:r>
          <a:endParaRPr lang="en-AU" sz="1400" b="1" kern="1200" dirty="0">
            <a:solidFill>
              <a:srgbClr val="FFFF00"/>
            </a:solidFill>
          </a:endParaRPr>
        </a:p>
      </dsp:txBody>
      <dsp:txXfrm>
        <a:off x="5274915" y="1365663"/>
        <a:ext cx="1210755" cy="1210755"/>
      </dsp:txXfrm>
    </dsp:sp>
    <dsp:sp modelId="{AD606C73-F52B-484E-A56B-0468EF357748}">
      <dsp:nvSpPr>
        <dsp:cNvPr id="0" name=""/>
        <dsp:cNvSpPr/>
      </dsp:nvSpPr>
      <dsp:spPr>
        <a:xfrm rot="3030293">
          <a:off x="4638983" y="3026928"/>
          <a:ext cx="400102" cy="4561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AU" sz="1400" kern="1200"/>
        </a:p>
      </dsp:txBody>
      <dsp:txXfrm>
        <a:off x="4660828" y="3071854"/>
        <a:ext cx="280071" cy="273718"/>
      </dsp:txXfrm>
    </dsp:sp>
    <dsp:sp modelId="{E7E949AD-7C89-4F79-BCEB-AB35B96FAE28}">
      <dsp:nvSpPr>
        <dsp:cNvPr id="0" name=""/>
        <dsp:cNvSpPr/>
      </dsp:nvSpPr>
      <dsp:spPr>
        <a:xfrm>
          <a:off x="4842111" y="3401863"/>
          <a:ext cx="1341753" cy="1341753"/>
        </a:xfrm>
        <a:prstGeom prst="roundRect">
          <a:avLst/>
        </a:prstGeom>
        <a:solidFill>
          <a:srgbClr val="0070C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smtClean="0">
              <a:solidFill>
                <a:srgbClr val="FFFF00"/>
              </a:solidFill>
            </a:rPr>
            <a:t>Strengthen community action</a:t>
          </a:r>
          <a:endParaRPr lang="en-AU" sz="1400" b="1" kern="1200" dirty="0">
            <a:solidFill>
              <a:srgbClr val="FFFF00"/>
            </a:solidFill>
          </a:endParaRPr>
        </a:p>
      </dsp:txBody>
      <dsp:txXfrm>
        <a:off x="4907610" y="3467362"/>
        <a:ext cx="1210755" cy="1210755"/>
      </dsp:txXfrm>
    </dsp:sp>
    <dsp:sp modelId="{DAB5ADDF-D0AF-444D-B44C-92BB3CA6E102}">
      <dsp:nvSpPr>
        <dsp:cNvPr id="0" name=""/>
        <dsp:cNvSpPr/>
      </dsp:nvSpPr>
      <dsp:spPr>
        <a:xfrm rot="7783846">
          <a:off x="3312486" y="3026875"/>
          <a:ext cx="403891" cy="4561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AU" sz="1400" kern="1200"/>
        </a:p>
      </dsp:txBody>
      <dsp:txXfrm rot="10800000">
        <a:off x="3411793" y="3071522"/>
        <a:ext cx="282724" cy="273718"/>
      </dsp:txXfrm>
    </dsp:sp>
    <dsp:sp modelId="{84EFD6CF-5482-4329-ADA3-C5F1903AB043}">
      <dsp:nvSpPr>
        <dsp:cNvPr id="0" name=""/>
        <dsp:cNvSpPr/>
      </dsp:nvSpPr>
      <dsp:spPr>
        <a:xfrm>
          <a:off x="2163890" y="3401863"/>
          <a:ext cx="1341753" cy="1341753"/>
        </a:xfrm>
        <a:prstGeom prst="roundRect">
          <a:avLst/>
        </a:prstGeom>
        <a:solidFill>
          <a:srgbClr val="0070C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smtClean="0">
              <a:solidFill>
                <a:srgbClr val="FFFF00"/>
              </a:solidFill>
            </a:rPr>
            <a:t>Develop personal skills</a:t>
          </a:r>
          <a:endParaRPr lang="en-AU" sz="1400" b="1" kern="1200" dirty="0">
            <a:solidFill>
              <a:srgbClr val="FFFF00"/>
            </a:solidFill>
          </a:endParaRPr>
        </a:p>
      </dsp:txBody>
      <dsp:txXfrm>
        <a:off x="2229389" y="3467362"/>
        <a:ext cx="1210755" cy="1210755"/>
      </dsp:txXfrm>
    </dsp:sp>
    <dsp:sp modelId="{974CF7E6-7DC5-4411-95AD-B7ACF56EBA2A}">
      <dsp:nvSpPr>
        <dsp:cNvPr id="0" name=""/>
        <dsp:cNvSpPr/>
      </dsp:nvSpPr>
      <dsp:spPr>
        <a:xfrm rot="11670551">
          <a:off x="3097285" y="1987030"/>
          <a:ext cx="312226" cy="45619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AU" sz="1400" kern="1200"/>
        </a:p>
      </dsp:txBody>
      <dsp:txXfrm rot="10800000">
        <a:off x="3189459" y="2090003"/>
        <a:ext cx="218558" cy="273718"/>
      </dsp:txXfrm>
    </dsp:sp>
    <dsp:sp modelId="{12428E6D-ECEC-4DA8-9E6E-14D5F013E802}">
      <dsp:nvSpPr>
        <dsp:cNvPr id="0" name=""/>
        <dsp:cNvSpPr/>
      </dsp:nvSpPr>
      <dsp:spPr>
        <a:xfrm>
          <a:off x="1639327" y="1300164"/>
          <a:ext cx="1341753" cy="1341753"/>
        </a:xfrm>
        <a:prstGeom prst="roundRect">
          <a:avLst/>
        </a:prstGeom>
        <a:solidFill>
          <a:srgbClr val="0070C0"/>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AU" sz="1400" b="1" kern="1200" dirty="0" smtClean="0">
              <a:solidFill>
                <a:srgbClr val="FFFF00"/>
              </a:solidFill>
            </a:rPr>
            <a:t>Reorient  health services</a:t>
          </a:r>
          <a:endParaRPr lang="en-AU" sz="1400" b="1" kern="1200" dirty="0">
            <a:solidFill>
              <a:srgbClr val="FFFF00"/>
            </a:solidFill>
          </a:endParaRPr>
        </a:p>
      </dsp:txBody>
      <dsp:txXfrm>
        <a:off x="1704826" y="1365663"/>
        <a:ext cx="1210755" cy="12107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52F67E-3307-4A03-9CB7-8C6F181D381D}" type="datetimeFigureOut">
              <a:rPr lang="en-AU" smtClean="0"/>
              <a:t>13/3/18</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05933E-8331-4D7D-872E-D83320B758C1}" type="slidenum">
              <a:rPr lang="en-AU" smtClean="0"/>
              <a:t>‹#›</a:t>
            </a:fld>
            <a:endParaRPr lang="en-AU"/>
          </a:p>
        </p:txBody>
      </p:sp>
    </p:spTree>
    <p:extLst>
      <p:ext uri="{BB962C8B-B14F-4D97-AF65-F5344CB8AC3E}">
        <p14:creationId xmlns:p14="http://schemas.microsoft.com/office/powerpoint/2010/main" val="71172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Behavioural is an</a:t>
            </a:r>
            <a:r>
              <a:rPr lang="en-AU" baseline="0" dirty="0" smtClean="0"/>
              <a:t> easy determinant to choose if using this one. Smoking may be done because everybody at work smokes, or you are unemployed so bored, it’s manly to smoke, so need to take those factors into consideration to get that person to give up smoking and improve his health- </a:t>
            </a:r>
            <a:r>
              <a:rPr lang="en-AU" baseline="0" dirty="0" err="1" smtClean="0"/>
              <a:t>pt</a:t>
            </a:r>
            <a:r>
              <a:rPr lang="en-AU" baseline="0" dirty="0" smtClean="0"/>
              <a:t> 1. QUIT line gives strategies on how to give up smoking and step by step advice – </a:t>
            </a:r>
            <a:r>
              <a:rPr lang="en-AU" baseline="0" dirty="0" err="1" smtClean="0"/>
              <a:t>pt</a:t>
            </a:r>
            <a:r>
              <a:rPr lang="en-AU" baseline="0" dirty="0" smtClean="0"/>
              <a:t> 3</a:t>
            </a:r>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8</a:t>
            </a:fld>
            <a:endParaRPr lang="en-AU"/>
          </a:p>
        </p:txBody>
      </p:sp>
    </p:spTree>
    <p:extLst>
      <p:ext uri="{BB962C8B-B14F-4D97-AF65-F5344CB8AC3E}">
        <p14:creationId xmlns:p14="http://schemas.microsoft.com/office/powerpoint/2010/main" val="269620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Different cultures need to feel comfortable going to see doctor </a:t>
            </a:r>
            <a:r>
              <a:rPr lang="en-AU" dirty="0" err="1" smtClean="0"/>
              <a:t>eg</a:t>
            </a:r>
            <a:r>
              <a:rPr lang="en-AU" dirty="0" smtClean="0"/>
              <a:t> have an interpreter or a female doctor; shouldn’t</a:t>
            </a:r>
            <a:r>
              <a:rPr lang="en-AU" baseline="0" dirty="0" smtClean="0"/>
              <a:t> have to travel for days to see doctor – </a:t>
            </a:r>
            <a:r>
              <a:rPr lang="en-AU" baseline="0" dirty="0" err="1" smtClean="0"/>
              <a:t>pt</a:t>
            </a:r>
            <a:r>
              <a:rPr lang="en-AU" baseline="0" dirty="0" smtClean="0"/>
              <a:t> 1</a:t>
            </a:r>
          </a:p>
          <a:p>
            <a:r>
              <a:rPr lang="en-AU" baseline="0" dirty="0" smtClean="0"/>
              <a:t>Schools can educate kids about dangers of smoking; they educate their parents as do the anti smoking ads by the </a:t>
            </a:r>
            <a:r>
              <a:rPr lang="en-AU" baseline="0" dirty="0" err="1" smtClean="0"/>
              <a:t>govt</a:t>
            </a:r>
            <a:r>
              <a:rPr lang="en-AU" baseline="0" dirty="0" smtClean="0"/>
              <a:t>; doctors surgeries have pamphlets.  on how to give up smoking and doctors talk to patients about risks of smoking; dentists talk about yellow teeth and more tooth decay; state governments have laws to prohibit smoking in schools, cafes, so all working together to reduce smoking and improve health; not just the health profession who should be in charge of improving health – </a:t>
            </a:r>
            <a:r>
              <a:rPr lang="en-AU" baseline="0" dirty="0" err="1" smtClean="0"/>
              <a:t>pt</a:t>
            </a:r>
            <a:r>
              <a:rPr lang="en-AU" baseline="0" dirty="0" smtClean="0"/>
              <a:t> 2</a:t>
            </a:r>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9</a:t>
            </a:fld>
            <a:endParaRPr lang="en-AU"/>
          </a:p>
        </p:txBody>
      </p:sp>
    </p:spTree>
    <p:extLst>
      <p:ext uri="{BB962C8B-B14F-4D97-AF65-F5344CB8AC3E}">
        <p14:creationId xmlns:p14="http://schemas.microsoft.com/office/powerpoint/2010/main" val="3328282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err="1" smtClean="0"/>
              <a:t>Defn</a:t>
            </a:r>
            <a:r>
              <a:rPr lang="en-AU" dirty="0" smtClean="0"/>
              <a:t>- so focuses on prevention,</a:t>
            </a:r>
            <a:r>
              <a:rPr lang="en-AU" baseline="0" dirty="0" smtClean="0"/>
              <a:t> rather than cure and looks at the causes of the disease </a:t>
            </a:r>
            <a:r>
              <a:rPr lang="en-AU" baseline="0" dirty="0" err="1" smtClean="0"/>
              <a:t>eg</a:t>
            </a:r>
            <a:r>
              <a:rPr lang="en-AU" baseline="0" dirty="0" smtClean="0"/>
              <a:t> smoking, and gives strategies to give up smoking</a:t>
            </a:r>
          </a:p>
          <a:p>
            <a:r>
              <a:rPr lang="en-AU" baseline="0" dirty="0" smtClean="0"/>
              <a:t>Prerequisites – health won’t improve if you are starving, or really scared, or homeless, or have no money or education so </a:t>
            </a:r>
            <a:r>
              <a:rPr lang="en-AU" baseline="0" dirty="0" err="1" smtClean="0"/>
              <a:t>govts</a:t>
            </a:r>
            <a:r>
              <a:rPr lang="en-AU" baseline="0" dirty="0" smtClean="0"/>
              <a:t> have to work on having those prerequisites before health promotion will work – one reason why they make kids stay at school til at least 16 – more likely to get job which eradicates most of the other issues</a:t>
            </a:r>
          </a:p>
          <a:p>
            <a:r>
              <a:rPr lang="en-AU" baseline="0" dirty="0" smtClean="0"/>
              <a:t>Last dot point – sustainable means for the future, so no good chopping down all of the trees to build houses if you don’t plant some more trees. See page 232 for examples of each dot point</a:t>
            </a:r>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15</a:t>
            </a:fld>
            <a:endParaRPr lang="en-AU"/>
          </a:p>
        </p:txBody>
      </p:sp>
    </p:spTree>
    <p:extLst>
      <p:ext uri="{BB962C8B-B14F-4D97-AF65-F5344CB8AC3E}">
        <p14:creationId xmlns:p14="http://schemas.microsoft.com/office/powerpoint/2010/main" val="1400670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latin typeface="Calibri" panose="020F0502020204030204" pitchFamily="34" charset="0"/>
              </a:rPr>
              <a:t>Advocate:	Good health is really important for quality of life so all of the determinants of health should be positive. For that to happen, people have to work on governments to ensure that health</a:t>
            </a:r>
            <a:r>
              <a:rPr lang="en-AU" baseline="0" dirty="0" smtClean="0">
                <a:latin typeface="Calibri" panose="020F0502020204030204" pitchFamily="34" charset="0"/>
              </a:rPr>
              <a:t> laws or policies happen. </a:t>
            </a:r>
            <a:br>
              <a:rPr lang="en-AU" baseline="0" dirty="0" smtClean="0">
                <a:latin typeface="Calibri" panose="020F0502020204030204" pitchFamily="34" charset="0"/>
              </a:rPr>
            </a:br>
            <a:r>
              <a:rPr lang="en-AU" baseline="0" dirty="0" smtClean="0">
                <a:latin typeface="Calibri" panose="020F0502020204030204" pitchFamily="34" charset="0"/>
              </a:rPr>
              <a:t>Could also be through social media, public speaking like TED talks, anything to get a groundswell of opinion to change governments mind – that way health promotion campaigns can then be developed</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latin typeface="Calibri" panose="020F0502020204030204" pitchFamily="34" charset="0"/>
              </a:rPr>
              <a:t>Enable – all population groups should be targeted </a:t>
            </a:r>
            <a:r>
              <a:rPr lang="en-AU" baseline="0" dirty="0" err="1" smtClean="0">
                <a:latin typeface="Calibri" panose="020F0502020204030204" pitchFamily="34" charset="0"/>
              </a:rPr>
              <a:t>eg</a:t>
            </a:r>
            <a:r>
              <a:rPr lang="en-AU" baseline="0" dirty="0" smtClean="0">
                <a:latin typeface="Calibri" panose="020F0502020204030204" pitchFamily="34" charset="0"/>
              </a:rPr>
              <a:t> indigenous, rural and remote groups. Low cost education courses could be encouraged; skills developed to increase job opportunities</a:t>
            </a: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dirty="0" smtClean="0">
                <a:latin typeface="Calibri" panose="020F0502020204030204" pitchFamily="34" charset="0"/>
              </a:rPr>
              <a:t>These three strategies need to be learned and they aren’t easy to remember.</a:t>
            </a:r>
            <a:endParaRPr lang="en-AU" dirty="0" smtClean="0">
              <a:latin typeface="Calibri" panose="020F0502020204030204" pitchFamily="34" charset="0"/>
            </a:endParaRPr>
          </a:p>
          <a:p>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17</a:t>
            </a:fld>
            <a:endParaRPr lang="en-AU"/>
          </a:p>
        </p:txBody>
      </p:sp>
    </p:spTree>
    <p:extLst>
      <p:ext uri="{BB962C8B-B14F-4D97-AF65-F5344CB8AC3E}">
        <p14:creationId xmlns:p14="http://schemas.microsoft.com/office/powerpoint/2010/main" val="3631147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These action areas reflect</a:t>
            </a:r>
            <a:r>
              <a:rPr lang="en-AU" baseline="0" dirty="0" smtClean="0"/>
              <a:t> the principles of the SMOH and you need to be all over both of the SMOH and the Ottawa Charter.</a:t>
            </a:r>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18</a:t>
            </a:fld>
            <a:endParaRPr lang="en-AU"/>
          </a:p>
        </p:txBody>
      </p:sp>
    </p:spTree>
    <p:extLst>
      <p:ext uri="{BB962C8B-B14F-4D97-AF65-F5344CB8AC3E}">
        <p14:creationId xmlns:p14="http://schemas.microsoft.com/office/powerpoint/2010/main" val="2589419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B - One of the easiest action areas to remember.</a:t>
            </a:r>
            <a:r>
              <a:rPr lang="en-AU" baseline="0" dirty="0" smtClean="0"/>
              <a:t> </a:t>
            </a:r>
          </a:p>
          <a:p>
            <a:r>
              <a:rPr lang="en-AU" baseline="0" dirty="0" smtClean="0"/>
              <a:t>C – another easy one to apply and think of examples</a:t>
            </a:r>
          </a:p>
          <a:p>
            <a:r>
              <a:rPr lang="en-AU" baseline="0" dirty="0" smtClean="0"/>
              <a:t>S – I find this one really tough and find it difficult to think of specific examples</a:t>
            </a:r>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19</a:t>
            </a:fld>
            <a:endParaRPr lang="en-AU"/>
          </a:p>
        </p:txBody>
      </p:sp>
    </p:spTree>
    <p:extLst>
      <p:ext uri="{BB962C8B-B14F-4D97-AF65-F5344CB8AC3E}">
        <p14:creationId xmlns:p14="http://schemas.microsoft.com/office/powerpoint/2010/main" val="798934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D – any life skill or knowledge which is acquired to improve health will be developing</a:t>
            </a:r>
            <a:r>
              <a:rPr lang="en-AU" baseline="0" dirty="0" smtClean="0"/>
              <a:t> Personal skills – an easy one to apply to situations</a:t>
            </a:r>
          </a:p>
          <a:p>
            <a:r>
              <a:rPr lang="en-AU" baseline="0" dirty="0" smtClean="0"/>
              <a:t>R – can be tricky thinking of examples.</a:t>
            </a:r>
          </a:p>
          <a:p>
            <a:r>
              <a:rPr lang="en-AU" baseline="0" dirty="0" smtClean="0"/>
              <a:t>Overall, you need to know them all, but pick three that you are really comfortable with – and have examples</a:t>
            </a:r>
          </a:p>
          <a:p>
            <a:endParaRPr lang="en-AU" dirty="0"/>
          </a:p>
        </p:txBody>
      </p:sp>
      <p:sp>
        <p:nvSpPr>
          <p:cNvPr id="4" name="Slide Number Placeholder 3"/>
          <p:cNvSpPr>
            <a:spLocks noGrp="1"/>
          </p:cNvSpPr>
          <p:nvPr>
            <p:ph type="sldNum" sz="quarter" idx="10"/>
          </p:nvPr>
        </p:nvSpPr>
        <p:spPr/>
        <p:txBody>
          <a:bodyPr/>
          <a:lstStyle/>
          <a:p>
            <a:fld id="{9A694707-02DE-42DA-9E59-E7A6058FDB5F}" type="slidenum">
              <a:rPr lang="en-AU" smtClean="0"/>
              <a:t>20</a:t>
            </a:fld>
            <a:endParaRPr lang="en-AU"/>
          </a:p>
        </p:txBody>
      </p:sp>
    </p:spTree>
    <p:extLst>
      <p:ext uri="{BB962C8B-B14F-4D97-AF65-F5344CB8AC3E}">
        <p14:creationId xmlns:p14="http://schemas.microsoft.com/office/powerpoint/2010/main" val="4163967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smtClean="0"/>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E6BE4AA7-58B8-4040-9894-5B1D38A90787}" type="datetimeFigureOut">
              <a:rPr lang="en-AU" smtClean="0"/>
              <a:t>13/3/18</a:t>
            </a:fld>
            <a:endParaRPr lang="en-AU"/>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AU"/>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5A7709EA-73D4-4D1B-A1C1-210BEDC23290}" type="slidenum">
              <a:rPr lang="en-AU" smtClean="0"/>
              <a:t>‹#›</a:t>
            </a:fld>
            <a:endParaRPr lang="en-AU"/>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8538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BE4AA7-58B8-4040-9894-5B1D38A90787}" type="datetimeFigureOut">
              <a:rPr lang="en-AU" smtClean="0"/>
              <a:t>13/3/18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3889987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BE4AA7-58B8-4040-9894-5B1D38A90787}" type="datetimeFigureOut">
              <a:rPr lang="en-AU" smtClean="0"/>
              <a:t>13/3/18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293440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BE4AA7-58B8-4040-9894-5B1D38A90787}" type="datetimeFigureOut">
              <a:rPr lang="en-AU" smtClean="0"/>
              <a:t>13/3/18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231598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E6BE4AA7-58B8-4040-9894-5B1D38A90787}" type="datetimeFigureOut">
              <a:rPr lang="en-AU" smtClean="0"/>
              <a:t>13/3/18</a:t>
            </a:fld>
            <a:endParaRPr lang="en-AU"/>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AU"/>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5A7709EA-73D4-4D1B-A1C1-210BEDC23290}" type="slidenum">
              <a:rPr lang="en-AU" smtClean="0"/>
              <a:t>‹#›</a:t>
            </a:fld>
            <a:endParaRPr lang="en-AU"/>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160035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BE4AA7-58B8-4040-9894-5B1D38A90787}" type="datetimeFigureOut">
              <a:rPr lang="en-AU" smtClean="0"/>
              <a:t>13/3/18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17544857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BE4AA7-58B8-4040-9894-5B1D38A90787}" type="datetimeFigureOut">
              <a:rPr lang="en-AU" smtClean="0"/>
              <a:t>13/3/18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205604361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BE4AA7-58B8-4040-9894-5B1D38A90787}" type="datetimeFigureOut">
              <a:rPr lang="en-AU" smtClean="0"/>
              <a:t>13/3/18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297640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BE4AA7-58B8-4040-9894-5B1D38A90787}" type="datetimeFigureOut">
              <a:rPr lang="en-AU" smtClean="0"/>
              <a:t>13/3/18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A7709EA-73D4-4D1B-A1C1-210BEDC23290}" type="slidenum">
              <a:rPr lang="en-AU" smtClean="0"/>
              <a:t>‹#›</a:t>
            </a:fld>
            <a:endParaRPr lang="en-AU"/>
          </a:p>
        </p:txBody>
      </p:sp>
    </p:spTree>
    <p:extLst>
      <p:ext uri="{BB962C8B-B14F-4D97-AF65-F5344CB8AC3E}">
        <p14:creationId xmlns:p14="http://schemas.microsoft.com/office/powerpoint/2010/main" val="1846600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E6BE4AA7-58B8-4040-9894-5B1D38A90787}" type="datetimeFigureOut">
              <a:rPr lang="en-AU" smtClean="0"/>
              <a:t>13/3/18</a:t>
            </a:fld>
            <a:endParaRPr lang="en-AU"/>
          </a:p>
        </p:txBody>
      </p:sp>
      <p:sp>
        <p:nvSpPr>
          <p:cNvPr id="6" name="Footer Placeholder 5"/>
          <p:cNvSpPr>
            <a:spLocks noGrp="1"/>
          </p:cNvSpPr>
          <p:nvPr>
            <p:ph type="ftr" sz="quarter" idx="11"/>
          </p:nvPr>
        </p:nvSpPr>
        <p:spPr>
          <a:xfrm>
            <a:off x="1577716" y="6375679"/>
            <a:ext cx="2611634" cy="345796"/>
          </a:xfrm>
        </p:spPr>
        <p:txBody>
          <a:bodyPr/>
          <a:lstStyle/>
          <a:p>
            <a:endParaRPr lang="en-AU"/>
          </a:p>
        </p:txBody>
      </p:sp>
      <p:sp>
        <p:nvSpPr>
          <p:cNvPr id="7" name="Slide Number Placeholder 6"/>
          <p:cNvSpPr>
            <a:spLocks noGrp="1"/>
          </p:cNvSpPr>
          <p:nvPr>
            <p:ph type="sldNum" sz="quarter" idx="12"/>
          </p:nvPr>
        </p:nvSpPr>
        <p:spPr>
          <a:xfrm>
            <a:off x="4268261" y="6375679"/>
            <a:ext cx="924342" cy="345796"/>
          </a:xfrm>
        </p:spPr>
        <p:txBody>
          <a:bodyPr/>
          <a:lstStyle/>
          <a:p>
            <a:fld id="{5A7709EA-73D4-4D1B-A1C1-210BEDC23290}" type="slidenum">
              <a:rPr lang="en-AU" smtClean="0"/>
              <a:t>‹#›</a:t>
            </a:fld>
            <a:endParaRPr lang="en-AU"/>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874999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E6BE4AA7-58B8-4040-9894-5B1D38A90787}" type="datetimeFigureOut">
              <a:rPr lang="en-AU" smtClean="0"/>
              <a:t>13/3/18</a:t>
            </a:fld>
            <a:endParaRPr lang="en-AU"/>
          </a:p>
        </p:txBody>
      </p:sp>
      <p:sp>
        <p:nvSpPr>
          <p:cNvPr id="6" name="Footer Placeholder 5"/>
          <p:cNvSpPr>
            <a:spLocks noGrp="1"/>
          </p:cNvSpPr>
          <p:nvPr>
            <p:ph type="ftr" sz="quarter" idx="11"/>
          </p:nvPr>
        </p:nvSpPr>
        <p:spPr>
          <a:xfrm>
            <a:off x="1577716" y="6375679"/>
            <a:ext cx="2611634" cy="345796"/>
          </a:xfrm>
        </p:spPr>
        <p:txBody>
          <a:bodyPr/>
          <a:lstStyle/>
          <a:p>
            <a:endParaRPr lang="en-US" dirty="0"/>
          </a:p>
        </p:txBody>
      </p:sp>
      <p:sp>
        <p:nvSpPr>
          <p:cNvPr id="7" name="Slide Number Placeholder 6"/>
          <p:cNvSpPr>
            <a:spLocks noGrp="1"/>
          </p:cNvSpPr>
          <p:nvPr>
            <p:ph type="sldNum" sz="quarter" idx="12"/>
          </p:nvPr>
        </p:nvSpPr>
        <p:spPr>
          <a:xfrm>
            <a:off x="4256153" y="6375679"/>
            <a:ext cx="947460" cy="345796"/>
          </a:xfrm>
        </p:spPr>
        <p:txBody>
          <a:bodyPr/>
          <a:lstStyle/>
          <a:p>
            <a:fld id="{5A7709EA-73D4-4D1B-A1C1-210BEDC23290}" type="slidenum">
              <a:rPr lang="en-AU" smtClean="0"/>
              <a:t>‹#›</a:t>
            </a:fld>
            <a:endParaRPr lang="en-AU"/>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403400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E6BE4AA7-58B8-4040-9894-5B1D38A90787}" type="datetimeFigureOut">
              <a:rPr lang="en-AU" smtClean="0"/>
              <a:t>13/3/18</a:t>
            </a:fld>
            <a:endParaRPr lang="en-AU"/>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AU"/>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5A7709EA-73D4-4D1B-A1C1-210BEDC23290}" type="slidenum">
              <a:rPr lang="en-AU" smtClean="0"/>
              <a:t>‹#›</a:t>
            </a:fld>
            <a:endParaRPr lang="en-AU"/>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869409664"/>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pos="594">
          <p15:clr>
            <a:srgbClr val="F26B43"/>
          </p15:clr>
        </p15:guide>
        <p15:guide id="4" pos="5400">
          <p15:clr>
            <a:srgbClr val="F26B43"/>
          </p15:clr>
        </p15:guide>
        <p15:guide id="5" orient="horz" pos="4008">
          <p15:clr>
            <a:srgbClr val="F26B43"/>
          </p15:clr>
        </p15:guide>
        <p15:guide id="6" orient="horz" pos="1440">
          <p15:clr>
            <a:srgbClr val="F26B43"/>
          </p15:clr>
        </p15:guide>
        <p15:guide id="7" orient="horz" pos="3720">
          <p15:clr>
            <a:srgbClr val="F26B43"/>
          </p15:clr>
        </p15:guide>
        <p15:guide id="8"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5.xml"/><Relationship Id="rId2" Type="http://schemas.openxmlformats.org/officeDocument/2006/relationships/diagramData" Target="../diagrams/data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au/url?sa=i&amp;rct=j&amp;q=&amp;esrc=s&amp;source=images&amp;cd=&amp;cad=rja&amp;uact=8&amp;ved=0CAcQjRw&amp;url=http://www.who.int/healthpromotion/conferences/previous/ottawa/en/index4.html&amp;ei=Y0BEVerCIca3ogTf2IG4DQ&amp;bvm=bv.92291466,d.cGU&amp;psig=AFQjCNFxdpfLNvuI0-jDHdav6X2TK7G1iA&amp;ust=1430622486445162" TargetMode="External"/><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An%20introduction%20to%20Health%20Promotion%20and%20the%20Ottawa%20charter.mp4"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Models of Health</a:t>
            </a:r>
            <a:endParaRPr lang="en-AU" dirty="0"/>
          </a:p>
        </p:txBody>
      </p:sp>
      <p:sp>
        <p:nvSpPr>
          <p:cNvPr id="3" name="Subtitle 2"/>
          <p:cNvSpPr>
            <a:spLocks noGrp="1"/>
          </p:cNvSpPr>
          <p:nvPr>
            <p:ph type="subTitle" idx="1"/>
          </p:nvPr>
        </p:nvSpPr>
        <p:spPr/>
        <p:txBody>
          <a:bodyPr>
            <a:normAutofit fontScale="77500" lnSpcReduction="20000"/>
          </a:bodyPr>
          <a:lstStyle/>
          <a:p>
            <a:r>
              <a:rPr lang="en-AU" dirty="0" smtClean="0"/>
              <a:t>Biomedical Model of Health</a:t>
            </a:r>
          </a:p>
          <a:p>
            <a:r>
              <a:rPr lang="en-AU" dirty="0" smtClean="0"/>
              <a:t>Social Model of Health</a:t>
            </a:r>
          </a:p>
          <a:p>
            <a:r>
              <a:rPr lang="en-AU" dirty="0" smtClean="0"/>
              <a:t>Ottawa Charter for health promotion</a:t>
            </a:r>
            <a:endParaRPr lang="en-AU" dirty="0"/>
          </a:p>
        </p:txBody>
      </p:sp>
    </p:spTree>
    <p:extLst>
      <p:ext uri="{BB962C8B-B14F-4D97-AF65-F5344CB8AC3E}">
        <p14:creationId xmlns:p14="http://schemas.microsoft.com/office/powerpoint/2010/main" val="1539206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solidFill>
                  <a:srgbClr val="7030A0"/>
                </a:solidFill>
              </a:rPr>
              <a:t>Social model v’s Biomedical model explained</a:t>
            </a:r>
            <a:endParaRPr lang="en-AU" dirty="0">
              <a:solidFill>
                <a:srgbClr val="7030A0"/>
              </a:solidFill>
            </a:endParaRPr>
          </a:p>
        </p:txBody>
      </p:sp>
      <p:sp>
        <p:nvSpPr>
          <p:cNvPr id="3" name="Content Placeholder 2"/>
          <p:cNvSpPr>
            <a:spLocks noGrp="1"/>
          </p:cNvSpPr>
          <p:nvPr>
            <p:ph idx="1"/>
          </p:nvPr>
        </p:nvSpPr>
        <p:spPr/>
        <p:txBody>
          <a:bodyPr>
            <a:normAutofit/>
          </a:bodyPr>
          <a:lstStyle/>
          <a:p>
            <a:pPr algn="ctr"/>
            <a:endParaRPr lang="en-AU" sz="3000" dirty="0"/>
          </a:p>
          <a:p>
            <a:pPr marL="0" indent="0" algn="ctr">
              <a:buNone/>
            </a:pPr>
            <a:r>
              <a:rPr lang="en-AU" sz="3000" dirty="0" smtClean="0">
                <a:solidFill>
                  <a:srgbClr val="FF0000"/>
                </a:solidFill>
              </a:rPr>
              <a:t>Biomedical and social models video on learning page</a:t>
            </a:r>
            <a:endParaRPr lang="en-AU" sz="3000" dirty="0" smtClean="0">
              <a:solidFill>
                <a:srgbClr val="FF0000"/>
              </a:solidFill>
            </a:endParaRPr>
          </a:p>
        </p:txBody>
      </p:sp>
    </p:spTree>
    <p:extLst>
      <p:ext uri="{BB962C8B-B14F-4D97-AF65-F5344CB8AC3E}">
        <p14:creationId xmlns:p14="http://schemas.microsoft.com/office/powerpoint/2010/main" val="1941334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2"/>
            <a:ext cx="7629525" cy="842492"/>
          </a:xfrm>
        </p:spPr>
        <p:txBody>
          <a:bodyPr/>
          <a:lstStyle/>
          <a:p>
            <a:pPr algn="ctr"/>
            <a:r>
              <a:rPr lang="en-AU" dirty="0" smtClean="0">
                <a:solidFill>
                  <a:srgbClr val="7030A0"/>
                </a:solidFill>
              </a:rPr>
              <a:t>Social Model of health</a:t>
            </a:r>
            <a:endParaRPr lang="en-AU" dirty="0">
              <a:solidFill>
                <a:srgbClr val="7030A0"/>
              </a:solidFill>
            </a:endParaRPr>
          </a:p>
        </p:txBody>
      </p:sp>
      <p:sp>
        <p:nvSpPr>
          <p:cNvPr id="4" name="Text Placeholder 3"/>
          <p:cNvSpPr>
            <a:spLocks noGrp="1"/>
          </p:cNvSpPr>
          <p:nvPr>
            <p:ph type="body" idx="1"/>
          </p:nvPr>
        </p:nvSpPr>
        <p:spPr>
          <a:xfrm>
            <a:off x="941832" y="1567105"/>
            <a:ext cx="3611880" cy="632529"/>
          </a:xfrm>
        </p:spPr>
        <p:txBody>
          <a:bodyPr/>
          <a:lstStyle/>
          <a:p>
            <a:pPr algn="ctr"/>
            <a:r>
              <a:rPr lang="en-AU" dirty="0" smtClean="0"/>
              <a:t>Advantages?</a:t>
            </a:r>
            <a:endParaRPr lang="en-AU" dirty="0"/>
          </a:p>
        </p:txBody>
      </p:sp>
      <p:sp>
        <p:nvSpPr>
          <p:cNvPr id="5" name="Content Placeholder 4"/>
          <p:cNvSpPr>
            <a:spLocks noGrp="1"/>
          </p:cNvSpPr>
          <p:nvPr>
            <p:ph sz="half" idx="2"/>
          </p:nvPr>
        </p:nvSpPr>
        <p:spPr>
          <a:xfrm>
            <a:off x="941832" y="2382562"/>
            <a:ext cx="3611880" cy="3522938"/>
          </a:xfrm>
        </p:spPr>
        <p:txBody>
          <a:bodyPr>
            <a:normAutofit fontScale="92500" lnSpcReduction="10000"/>
          </a:bodyPr>
          <a:lstStyle/>
          <a:p>
            <a:r>
              <a:rPr lang="en-AU" dirty="0" smtClean="0"/>
              <a:t>Promoted good health and assists in preventing diseases</a:t>
            </a:r>
          </a:p>
          <a:p>
            <a:r>
              <a:rPr lang="en-AU" dirty="0" smtClean="0"/>
              <a:t>Promotes overall wellbeing</a:t>
            </a:r>
          </a:p>
          <a:p>
            <a:r>
              <a:rPr lang="en-AU" dirty="0" smtClean="0"/>
              <a:t>Relatively inexpensive</a:t>
            </a:r>
          </a:p>
          <a:p>
            <a:r>
              <a:rPr lang="en-AU" dirty="0" smtClean="0"/>
              <a:t>Focuses on population groups that are in need</a:t>
            </a:r>
          </a:p>
          <a:p>
            <a:r>
              <a:rPr lang="en-AU" dirty="0" smtClean="0"/>
              <a:t>Education is passed on</a:t>
            </a:r>
          </a:p>
          <a:p>
            <a:r>
              <a:rPr lang="en-AU" dirty="0" smtClean="0"/>
              <a:t>Health isn’t the responsibility of just the individual but also health sectors</a:t>
            </a:r>
            <a:endParaRPr lang="en-AU" dirty="0"/>
          </a:p>
        </p:txBody>
      </p:sp>
      <p:sp>
        <p:nvSpPr>
          <p:cNvPr id="6" name="Text Placeholder 5"/>
          <p:cNvSpPr>
            <a:spLocks noGrp="1"/>
          </p:cNvSpPr>
          <p:nvPr>
            <p:ph type="body" sz="quarter" idx="3"/>
          </p:nvPr>
        </p:nvSpPr>
        <p:spPr>
          <a:xfrm>
            <a:off x="5065551" y="1750033"/>
            <a:ext cx="3611880" cy="632529"/>
          </a:xfrm>
        </p:spPr>
        <p:txBody>
          <a:bodyPr/>
          <a:lstStyle/>
          <a:p>
            <a:pPr algn="ctr"/>
            <a:r>
              <a:rPr lang="en-AU" dirty="0" smtClean="0"/>
              <a:t>Disadvantages?</a:t>
            </a:r>
            <a:endParaRPr lang="en-AU" dirty="0"/>
          </a:p>
        </p:txBody>
      </p:sp>
      <p:sp>
        <p:nvSpPr>
          <p:cNvPr id="7" name="Content Placeholder 6"/>
          <p:cNvSpPr>
            <a:spLocks noGrp="1"/>
          </p:cNvSpPr>
          <p:nvPr>
            <p:ph sz="quarter" idx="4"/>
          </p:nvPr>
        </p:nvSpPr>
        <p:spPr>
          <a:xfrm>
            <a:off x="4960620" y="2561372"/>
            <a:ext cx="3611880" cy="3344128"/>
          </a:xfrm>
        </p:spPr>
        <p:txBody>
          <a:bodyPr>
            <a:normAutofit lnSpcReduction="10000"/>
          </a:bodyPr>
          <a:lstStyle/>
          <a:p>
            <a:r>
              <a:rPr lang="en-AU" dirty="0" smtClean="0"/>
              <a:t>Not every condition can be prevented</a:t>
            </a:r>
          </a:p>
          <a:p>
            <a:r>
              <a:rPr lang="en-AU" dirty="0" smtClean="0"/>
              <a:t>Does not promote the development of technology and medical knowledge</a:t>
            </a:r>
          </a:p>
          <a:p>
            <a:r>
              <a:rPr lang="en-AU" dirty="0" smtClean="0"/>
              <a:t>Does not address the health concerns of an individual</a:t>
            </a:r>
          </a:p>
          <a:p>
            <a:r>
              <a:rPr lang="en-AU" dirty="0" smtClean="0"/>
              <a:t>Health promotion messages can be ignored.</a:t>
            </a:r>
          </a:p>
        </p:txBody>
      </p:sp>
    </p:spTree>
    <p:extLst>
      <p:ext uri="{BB962C8B-B14F-4D97-AF65-F5344CB8AC3E}">
        <p14:creationId xmlns:p14="http://schemas.microsoft.com/office/powerpoint/2010/main" val="1479972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solidFill>
                  <a:schemeClr val="tx2">
                    <a:lumMod val="50000"/>
                    <a:lumOff val="50000"/>
                  </a:schemeClr>
                </a:solidFill>
              </a:rPr>
              <a:t>Comparison of the two models</a:t>
            </a:r>
            <a:endParaRPr lang="en-AU" dirty="0">
              <a:solidFill>
                <a:schemeClr val="tx2">
                  <a:lumMod val="50000"/>
                  <a:lumOff val="50000"/>
                </a:schemeClr>
              </a:solidFill>
            </a:endParaRPr>
          </a:p>
        </p:txBody>
      </p:sp>
      <p:graphicFrame>
        <p:nvGraphicFramePr>
          <p:cNvPr id="7" name="Diagram 6"/>
          <p:cNvGraphicFramePr/>
          <p:nvPr>
            <p:extLst>
              <p:ext uri="{D42A27DB-BD31-4B8C-83A1-F6EECF244321}">
                <p14:modId xmlns:p14="http://schemas.microsoft.com/office/powerpoint/2010/main" val="3030755528"/>
              </p:ext>
            </p:extLst>
          </p:nvPr>
        </p:nvGraphicFramePr>
        <p:xfrm>
          <a:off x="695459" y="1635617"/>
          <a:ext cx="8139447" cy="47461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350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solidFill>
                  <a:srgbClr val="0000FF"/>
                </a:solidFill>
              </a:rPr>
              <a:t>Social Model v’s Biomedical model of health</a:t>
            </a:r>
            <a:endParaRPr lang="en-AU" dirty="0">
              <a:solidFill>
                <a:srgbClr val="0000FF"/>
              </a:solidFill>
            </a:endParaRPr>
          </a:p>
        </p:txBody>
      </p:sp>
      <p:sp>
        <p:nvSpPr>
          <p:cNvPr id="7" name="Rectangle 6"/>
          <p:cNvSpPr/>
          <p:nvPr/>
        </p:nvSpPr>
        <p:spPr>
          <a:xfrm>
            <a:off x="1081825" y="2938290"/>
            <a:ext cx="7490675" cy="2767424"/>
          </a:xfrm>
          <a:prstGeom prst="rect">
            <a:avLst/>
          </a:prstGeom>
        </p:spPr>
        <p:txBody>
          <a:bodyPr wrap="square">
            <a:spAutoFit/>
          </a:bodyPr>
          <a:lstStyle/>
          <a:p>
            <a:pPr>
              <a:lnSpc>
                <a:spcPct val="107000"/>
              </a:lnSpc>
              <a:spcAft>
                <a:spcPts val="800"/>
              </a:spcAft>
            </a:pPr>
            <a:r>
              <a:rPr lang="en-AU" sz="3000" b="1" dirty="0">
                <a:solidFill>
                  <a:srgbClr val="000000"/>
                </a:solidFill>
                <a:latin typeface="Calibri" panose="020F0502020204030204" pitchFamily="34" charset="0"/>
                <a:ea typeface="Times New Roman" panose="02020603050405020304" pitchFamily="18" charset="0"/>
                <a:cs typeface="Helvetica" panose="020B0604020202020204" pitchFamily="34" charset="0"/>
              </a:rPr>
              <a:t>Explain why it is important to have both the biomedical and social models of health if we are to improve health status</a:t>
            </a:r>
            <a:r>
              <a:rPr lang="en-AU" sz="3000" b="1" dirty="0" smtClean="0">
                <a:solidFill>
                  <a:srgbClr val="000000"/>
                </a:solidFill>
                <a:latin typeface="Calibri" panose="020F0502020204030204" pitchFamily="34" charset="0"/>
                <a:ea typeface="Times New Roman" panose="02020603050405020304" pitchFamily="18" charset="0"/>
                <a:cs typeface="Helvetica" panose="020B0604020202020204" pitchFamily="34" charset="0"/>
              </a:rPr>
              <a:t>.</a:t>
            </a:r>
          </a:p>
          <a:p>
            <a:pPr>
              <a:lnSpc>
                <a:spcPct val="107000"/>
              </a:lnSpc>
              <a:spcAft>
                <a:spcPts val="800"/>
              </a:spcAft>
            </a:pPr>
            <a:endParaRPr lang="en-AU" sz="3000" b="1" dirty="0">
              <a:solidFill>
                <a:srgbClr val="000000"/>
              </a:solidFill>
              <a:effectLst/>
              <a:latin typeface="Calibri" panose="020F0502020204030204" pitchFamily="34" charset="0"/>
              <a:ea typeface="Calibri" panose="020F0502020204030204" pitchFamily="34" charset="0"/>
              <a:cs typeface="Helvetica" panose="020B0604020202020204" pitchFamily="34" charset="0"/>
            </a:endParaRPr>
          </a:p>
          <a:p>
            <a:pPr algn="r">
              <a:lnSpc>
                <a:spcPct val="107000"/>
              </a:lnSpc>
              <a:spcAft>
                <a:spcPts val="800"/>
              </a:spcAft>
            </a:pPr>
            <a:r>
              <a:rPr lang="en-AU" sz="3000" b="1" dirty="0" smtClean="0">
                <a:solidFill>
                  <a:srgbClr val="000000"/>
                </a:solidFill>
                <a:latin typeface="Calibri" panose="020F0502020204030204" pitchFamily="34" charset="0"/>
                <a:ea typeface="Calibri" panose="020F0502020204030204" pitchFamily="34" charset="0"/>
                <a:cs typeface="Helvetica" panose="020B0604020202020204" pitchFamily="34" charset="0"/>
              </a:rPr>
              <a:t>(2 marks)</a:t>
            </a:r>
            <a:endParaRPr lang="en-AU"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41365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4106633"/>
          </a:xfrm>
        </p:spPr>
        <p:txBody>
          <a:bodyPr>
            <a:normAutofit/>
          </a:bodyPr>
          <a:lstStyle/>
          <a:p>
            <a:r>
              <a:rPr lang="en-AU" sz="3200" dirty="0" smtClean="0"/>
              <a:t/>
            </a:r>
            <a:br>
              <a:rPr lang="en-AU" sz="3200" dirty="0" smtClean="0"/>
            </a:br>
            <a:r>
              <a:rPr lang="en-AU" sz="3200" dirty="0"/>
              <a:t/>
            </a:r>
            <a:br>
              <a:rPr lang="en-AU" sz="3200" dirty="0"/>
            </a:br>
            <a:r>
              <a:rPr lang="en-AU" sz="3200" dirty="0" smtClean="0"/>
              <a:t/>
            </a:r>
            <a:br>
              <a:rPr lang="en-AU" sz="3200" dirty="0" smtClean="0"/>
            </a:br>
            <a:r>
              <a:rPr lang="en-AU" sz="3200" dirty="0"/>
              <a:t/>
            </a:r>
            <a:br>
              <a:rPr lang="en-AU" sz="3200" dirty="0"/>
            </a:br>
            <a:r>
              <a:rPr lang="en-AU" sz="3200" dirty="0" smtClean="0"/>
              <a:t/>
            </a:r>
            <a:br>
              <a:rPr lang="en-AU" sz="3200" dirty="0" smtClean="0"/>
            </a:br>
            <a:r>
              <a:rPr lang="en-AU" sz="3200" dirty="0" smtClean="0"/>
              <a:t>Ottawa Charter </a:t>
            </a:r>
            <a:br>
              <a:rPr lang="en-AU" sz="3200" dirty="0" smtClean="0"/>
            </a:br>
            <a:r>
              <a:rPr lang="en-AU" sz="3200" dirty="0" smtClean="0"/>
              <a:t>for </a:t>
            </a:r>
            <a:br>
              <a:rPr lang="en-AU" sz="3200" dirty="0" smtClean="0"/>
            </a:br>
            <a:r>
              <a:rPr lang="en-AU" sz="3200" dirty="0" smtClean="0"/>
              <a:t>Health Promotion</a:t>
            </a:r>
            <a:endParaRPr lang="en-AU" sz="3200" dirty="0"/>
          </a:p>
        </p:txBody>
      </p:sp>
      <p:sp>
        <p:nvSpPr>
          <p:cNvPr id="3" name="Subtitle 2"/>
          <p:cNvSpPr>
            <a:spLocks noGrp="1"/>
          </p:cNvSpPr>
          <p:nvPr>
            <p:ph type="subTitle" idx="1"/>
          </p:nvPr>
        </p:nvSpPr>
        <p:spPr>
          <a:xfrm>
            <a:off x="1673315" y="6003261"/>
            <a:ext cx="6893169" cy="742279"/>
          </a:xfrm>
        </p:spPr>
        <p:txBody>
          <a:bodyPr/>
          <a:lstStyle/>
          <a:p>
            <a:r>
              <a:rPr lang="en-AU" dirty="0" smtClean="0">
                <a:solidFill>
                  <a:srgbClr val="FF0000"/>
                </a:solidFill>
              </a:rPr>
              <a:t>(often referred to as the Ottawa Charter)</a:t>
            </a:r>
            <a:endParaRPr lang="en-AU" dirty="0">
              <a:solidFill>
                <a:srgbClr val="FF0000"/>
              </a:solidFill>
            </a:endParaRPr>
          </a:p>
        </p:txBody>
      </p:sp>
      <p:sp>
        <p:nvSpPr>
          <p:cNvPr id="4" name="AutoShape 2" descr="Image result for who ottawa charter"/>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5" name="Picture 3" descr="D:\Users\01670352\AppData\Local\Microsoft\Windows\Temporary Internet Files\Content.IE5\PX257D9O\chart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582363"/>
            <a:ext cx="1913384" cy="1864664"/>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http://www.who.int/entity/healthpromotion/conferences/previous/en/hpr_logo.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1590" y="455561"/>
            <a:ext cx="2424017" cy="21452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2568699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3040" y="1162835"/>
            <a:ext cx="8640960" cy="3754874"/>
          </a:xfrm>
          <a:prstGeom prst="rect">
            <a:avLst/>
          </a:prstGeom>
          <a:noFill/>
        </p:spPr>
        <p:txBody>
          <a:bodyPr wrap="square" rtlCol="0">
            <a:spAutoFit/>
          </a:bodyPr>
          <a:lstStyle/>
          <a:p>
            <a:r>
              <a:rPr lang="en-AU" sz="3400" b="1" u="sng" dirty="0" smtClean="0">
                <a:latin typeface="Calibri" panose="020F0502020204030204" pitchFamily="34" charset="0"/>
              </a:rPr>
              <a:t>Health promotion </a:t>
            </a:r>
            <a:r>
              <a:rPr lang="en-AU" sz="3400" dirty="0" smtClean="0">
                <a:latin typeface="Calibri" panose="020F0502020204030204" pitchFamily="34" charset="0"/>
              </a:rPr>
              <a:t>refers to “enabling people to increase control over, and to improve their health.”</a:t>
            </a:r>
          </a:p>
          <a:p>
            <a:endParaRPr lang="en-AU" sz="3400" dirty="0" smtClean="0">
              <a:latin typeface="Calibri" panose="020F0502020204030204" pitchFamily="34" charset="0"/>
            </a:endParaRPr>
          </a:p>
          <a:p>
            <a:endParaRPr lang="en-AU" sz="3400" dirty="0">
              <a:latin typeface="Calibri" panose="020F0502020204030204" pitchFamily="34" charset="0"/>
            </a:endParaRPr>
          </a:p>
          <a:p>
            <a:r>
              <a:rPr lang="en-AU" sz="3400" b="1" u="sng" dirty="0" smtClean="0">
                <a:latin typeface="Calibri" panose="020F0502020204030204" pitchFamily="34" charset="0"/>
              </a:rPr>
              <a:t>Ottawa Charter : </a:t>
            </a:r>
            <a:r>
              <a:rPr lang="en-AU" sz="3400" dirty="0" smtClean="0">
                <a:latin typeface="Calibri" panose="020F0502020204030204" pitchFamily="34" charset="0"/>
              </a:rPr>
              <a:t>provides a </a:t>
            </a:r>
            <a:r>
              <a:rPr lang="en-AU" sz="3400" b="1" dirty="0" smtClean="0">
                <a:solidFill>
                  <a:srgbClr val="FF0000"/>
                </a:solidFill>
                <a:latin typeface="Calibri" panose="020F0502020204030204" pitchFamily="34" charset="0"/>
              </a:rPr>
              <a:t>framework </a:t>
            </a:r>
            <a:r>
              <a:rPr lang="en-AU" sz="3400" dirty="0" smtClean="0">
                <a:latin typeface="Calibri" panose="020F0502020204030204" pitchFamily="34" charset="0"/>
              </a:rPr>
              <a:t>on which to develop health promotion policies.</a:t>
            </a:r>
          </a:p>
        </p:txBody>
      </p:sp>
    </p:spTree>
    <p:extLst>
      <p:ext uri="{BB962C8B-B14F-4D97-AF65-F5344CB8AC3E}">
        <p14:creationId xmlns:p14="http://schemas.microsoft.com/office/powerpoint/2010/main" val="1638083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solidFill>
                  <a:srgbClr val="FF6600"/>
                </a:solidFill>
              </a:rPr>
              <a:t>Ottawa Charter Prerequisites</a:t>
            </a:r>
            <a:endParaRPr lang="en-AU" dirty="0">
              <a:solidFill>
                <a:srgbClr val="FF6600"/>
              </a:solidFill>
            </a:endParaRPr>
          </a:p>
        </p:txBody>
      </p:sp>
      <p:sp>
        <p:nvSpPr>
          <p:cNvPr id="3" name="Content Placeholder 2"/>
          <p:cNvSpPr>
            <a:spLocks noGrp="1"/>
          </p:cNvSpPr>
          <p:nvPr>
            <p:ph idx="1"/>
          </p:nvPr>
        </p:nvSpPr>
        <p:spPr>
          <a:xfrm>
            <a:off x="842506" y="1874517"/>
            <a:ext cx="7633742" cy="3593591"/>
          </a:xfrm>
        </p:spPr>
        <p:txBody>
          <a:bodyPr>
            <a:noAutofit/>
          </a:bodyPr>
          <a:lstStyle/>
          <a:p>
            <a:pPr marL="457200" lvl="1" indent="0">
              <a:buNone/>
            </a:pPr>
            <a:r>
              <a:rPr lang="en-AU" sz="2200" dirty="0">
                <a:latin typeface="Calibri" panose="020F0502020204030204" pitchFamily="34" charset="0"/>
              </a:rPr>
              <a:t>Based on certain prerequisites that must be in place for improvement in health to occur</a:t>
            </a:r>
          </a:p>
          <a:p>
            <a:pPr marL="1200150" lvl="2" indent="-285750">
              <a:buFont typeface="Courier New" panose="02070309020205020404" pitchFamily="49" charset="0"/>
              <a:buChar char="o"/>
            </a:pPr>
            <a:r>
              <a:rPr lang="en-AU" sz="2200" dirty="0">
                <a:latin typeface="Calibri" panose="020F0502020204030204" pitchFamily="34" charset="0"/>
              </a:rPr>
              <a:t>Peace</a:t>
            </a:r>
          </a:p>
          <a:p>
            <a:pPr marL="1200150" lvl="2" indent="-285750">
              <a:buFont typeface="Courier New" panose="02070309020205020404" pitchFamily="49" charset="0"/>
              <a:buChar char="o"/>
            </a:pPr>
            <a:r>
              <a:rPr lang="en-AU" sz="2200" dirty="0">
                <a:latin typeface="Calibri" panose="020F0502020204030204" pitchFamily="34" charset="0"/>
              </a:rPr>
              <a:t>Shelter</a:t>
            </a:r>
          </a:p>
          <a:p>
            <a:pPr marL="1200150" lvl="2" indent="-285750">
              <a:buFont typeface="Courier New" panose="02070309020205020404" pitchFamily="49" charset="0"/>
              <a:buChar char="o"/>
            </a:pPr>
            <a:r>
              <a:rPr lang="en-AU" sz="2200" dirty="0">
                <a:latin typeface="Calibri" panose="020F0502020204030204" pitchFamily="34" charset="0"/>
              </a:rPr>
              <a:t>Education</a:t>
            </a:r>
          </a:p>
          <a:p>
            <a:pPr marL="1200150" lvl="2" indent="-285750">
              <a:buFont typeface="Courier New" panose="02070309020205020404" pitchFamily="49" charset="0"/>
              <a:buChar char="o"/>
            </a:pPr>
            <a:r>
              <a:rPr lang="en-AU" sz="2200" dirty="0">
                <a:latin typeface="Calibri" panose="020F0502020204030204" pitchFamily="34" charset="0"/>
              </a:rPr>
              <a:t>Food</a:t>
            </a:r>
          </a:p>
          <a:p>
            <a:pPr marL="1200150" lvl="2" indent="-285750">
              <a:buFont typeface="Courier New" panose="02070309020205020404" pitchFamily="49" charset="0"/>
              <a:buChar char="o"/>
            </a:pPr>
            <a:r>
              <a:rPr lang="en-AU" sz="2200" dirty="0">
                <a:latin typeface="Calibri" panose="020F0502020204030204" pitchFamily="34" charset="0"/>
              </a:rPr>
              <a:t>Income</a:t>
            </a:r>
          </a:p>
          <a:p>
            <a:pPr marL="1200150" lvl="2" indent="-285750">
              <a:buFont typeface="Courier New" panose="02070309020205020404" pitchFamily="49" charset="0"/>
              <a:buChar char="o"/>
            </a:pPr>
            <a:r>
              <a:rPr lang="en-AU" sz="2200" dirty="0">
                <a:latin typeface="Calibri" panose="020F0502020204030204" pitchFamily="34" charset="0"/>
              </a:rPr>
              <a:t>Social justice &amp; equity</a:t>
            </a:r>
          </a:p>
          <a:p>
            <a:pPr marL="1200150" lvl="2" indent="-285750">
              <a:buFont typeface="Courier New" panose="02070309020205020404" pitchFamily="49" charset="0"/>
              <a:buChar char="o"/>
            </a:pPr>
            <a:r>
              <a:rPr lang="en-AU" sz="2200" dirty="0">
                <a:latin typeface="Calibri" panose="020F0502020204030204" pitchFamily="34" charset="0"/>
              </a:rPr>
              <a:t>Stable </a:t>
            </a:r>
            <a:r>
              <a:rPr lang="en-AU" sz="2200" dirty="0" smtClean="0">
                <a:latin typeface="Calibri" panose="020F0502020204030204" pitchFamily="34" charset="0"/>
              </a:rPr>
              <a:t>ecosystem</a:t>
            </a:r>
          </a:p>
          <a:p>
            <a:pPr marL="1200150" lvl="2" indent="-285750">
              <a:buFont typeface="Courier New" panose="02070309020205020404" pitchFamily="49" charset="0"/>
              <a:buChar char="o"/>
            </a:pPr>
            <a:r>
              <a:rPr lang="en-AU" sz="2200" dirty="0" smtClean="0">
                <a:latin typeface="Calibri" panose="020F0502020204030204" pitchFamily="34" charset="0"/>
              </a:rPr>
              <a:t>Sustainable </a:t>
            </a:r>
            <a:r>
              <a:rPr lang="en-AU" sz="2200" dirty="0">
                <a:latin typeface="Calibri" panose="020F0502020204030204" pitchFamily="34" charset="0"/>
              </a:rPr>
              <a:t>resources </a:t>
            </a:r>
            <a:r>
              <a:rPr lang="en-AU" sz="2200" dirty="0" err="1">
                <a:latin typeface="Calibri" panose="020F0502020204030204" pitchFamily="34" charset="0"/>
              </a:rPr>
              <a:t>eg</a:t>
            </a:r>
            <a:r>
              <a:rPr lang="en-AU" sz="2200" dirty="0">
                <a:latin typeface="Calibri" panose="020F0502020204030204" pitchFamily="34" charset="0"/>
              </a:rPr>
              <a:t> food, water, timber for building</a:t>
            </a:r>
          </a:p>
          <a:p>
            <a:endParaRPr lang="en-AU" sz="2200" dirty="0"/>
          </a:p>
        </p:txBody>
      </p:sp>
    </p:spTree>
    <p:extLst>
      <p:ext uri="{BB962C8B-B14F-4D97-AF65-F5344CB8AC3E}">
        <p14:creationId xmlns:p14="http://schemas.microsoft.com/office/powerpoint/2010/main" val="1139830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9704" y="849533"/>
            <a:ext cx="7918739" cy="6124754"/>
          </a:xfrm>
          <a:prstGeom prst="rect">
            <a:avLst/>
          </a:prstGeom>
          <a:noFill/>
        </p:spPr>
        <p:txBody>
          <a:bodyPr wrap="square" rtlCol="0">
            <a:spAutoFit/>
          </a:bodyPr>
          <a:lstStyle/>
          <a:p>
            <a:r>
              <a:rPr lang="en-AU" sz="2200" b="1" u="sng" dirty="0" smtClean="0">
                <a:solidFill>
                  <a:srgbClr val="0000FF"/>
                </a:solidFill>
                <a:latin typeface="Calibri" panose="020F0502020204030204" pitchFamily="34" charset="0"/>
              </a:rPr>
              <a:t>Advocate:</a:t>
            </a:r>
          </a:p>
          <a:p>
            <a:pPr marL="742950" lvl="1" indent="-285750">
              <a:buFont typeface="Arial" panose="020B0604020202020204" pitchFamily="34" charset="0"/>
              <a:buChar char="•"/>
            </a:pPr>
            <a:r>
              <a:rPr lang="en-AU" sz="2200" dirty="0" smtClean="0">
                <a:latin typeface="Calibri" panose="020F0502020204030204" pitchFamily="34" charset="0"/>
              </a:rPr>
              <a:t>actions which work to gain support from governments to improve all of the determinants of health, so lobbying governments for that bike path or new drink driving laws</a:t>
            </a:r>
          </a:p>
          <a:p>
            <a:endParaRPr lang="en-AU" sz="2200" dirty="0">
              <a:latin typeface="Calibri" panose="020F0502020204030204" pitchFamily="34" charset="0"/>
            </a:endParaRPr>
          </a:p>
          <a:p>
            <a:r>
              <a:rPr lang="en-AU" sz="2200" b="1" u="sng" dirty="0" smtClean="0">
                <a:solidFill>
                  <a:srgbClr val="0000FF"/>
                </a:solidFill>
                <a:latin typeface="Calibri" panose="020F0502020204030204" pitchFamily="34" charset="0"/>
              </a:rPr>
              <a:t>Enable:</a:t>
            </a:r>
          </a:p>
          <a:p>
            <a:pPr marL="742950" lvl="1" indent="-285750">
              <a:buFont typeface="Arial" panose="020B0604020202020204" pitchFamily="34" charset="0"/>
              <a:buChar char="•"/>
            </a:pPr>
            <a:r>
              <a:rPr lang="en-AU" sz="2200" dirty="0" smtClean="0">
                <a:latin typeface="Calibri" panose="020F0502020204030204" pitchFamily="34" charset="0"/>
              </a:rPr>
              <a:t>Helping people (</a:t>
            </a:r>
            <a:r>
              <a:rPr lang="en-AU" sz="2200" b="1" dirty="0" smtClean="0">
                <a:latin typeface="Calibri" panose="020F0502020204030204" pitchFamily="34" charset="0"/>
              </a:rPr>
              <a:t>enabling</a:t>
            </a:r>
            <a:r>
              <a:rPr lang="en-AU" sz="2200" dirty="0" smtClean="0">
                <a:latin typeface="Calibri" panose="020F0502020204030204" pitchFamily="34" charset="0"/>
              </a:rPr>
              <a:t>) to  achieve equity in health by improving access to education, jobs, shelter.  </a:t>
            </a:r>
          </a:p>
          <a:p>
            <a:pPr marL="742950" lvl="1" indent="-285750">
              <a:buFont typeface="Arial" panose="020B0604020202020204" pitchFamily="34" charset="0"/>
              <a:buChar char="•"/>
            </a:pPr>
            <a:r>
              <a:rPr lang="en-AU" sz="2200" dirty="0" smtClean="0">
                <a:latin typeface="Calibri" panose="020F0502020204030204" pitchFamily="34" charset="0"/>
              </a:rPr>
              <a:t>Should occur by empowering people to take control of own health, not by handouts</a:t>
            </a:r>
          </a:p>
          <a:p>
            <a:pPr marL="285750" indent="-285750">
              <a:buFont typeface="Arial" panose="020B0604020202020204" pitchFamily="34" charset="0"/>
              <a:buChar char="•"/>
            </a:pPr>
            <a:endParaRPr lang="en-AU" sz="2200" dirty="0">
              <a:latin typeface="Calibri" panose="020F0502020204030204" pitchFamily="34" charset="0"/>
            </a:endParaRPr>
          </a:p>
          <a:p>
            <a:r>
              <a:rPr lang="en-AU" sz="2200" b="1" u="sng" dirty="0" smtClean="0">
                <a:solidFill>
                  <a:srgbClr val="0000FF"/>
                </a:solidFill>
                <a:latin typeface="Calibri" panose="020F0502020204030204" pitchFamily="34" charset="0"/>
              </a:rPr>
              <a:t>Mediate:</a:t>
            </a:r>
          </a:p>
          <a:p>
            <a:pPr marL="742950" lvl="1" indent="-285750">
              <a:buFont typeface="Arial" panose="020B0604020202020204" pitchFamily="34" charset="0"/>
              <a:buChar char="•"/>
            </a:pPr>
            <a:r>
              <a:rPr lang="en-AU" sz="2200" dirty="0">
                <a:latin typeface="Calibri" panose="020F0502020204030204" pitchFamily="34" charset="0"/>
              </a:rPr>
              <a:t>C</a:t>
            </a:r>
            <a:r>
              <a:rPr lang="en-AU" sz="2200" dirty="0" smtClean="0">
                <a:latin typeface="Calibri" panose="020F0502020204030204" pitchFamily="34" charset="0"/>
              </a:rPr>
              <a:t>hanges which promote health could lead to conflict between different groups </a:t>
            </a:r>
            <a:r>
              <a:rPr lang="en-AU" sz="2200" dirty="0" err="1" smtClean="0">
                <a:latin typeface="Calibri" panose="020F0502020204030204" pitchFamily="34" charset="0"/>
              </a:rPr>
              <a:t>eg</a:t>
            </a:r>
            <a:r>
              <a:rPr lang="en-AU" sz="2200" dirty="0" smtClean="0">
                <a:latin typeface="Calibri" panose="020F0502020204030204" pitchFamily="34" charset="0"/>
              </a:rPr>
              <a:t> banning smoking outside cafes. Health professionals and officials need to </a:t>
            </a:r>
            <a:r>
              <a:rPr lang="en-AU" sz="2200" b="1" dirty="0" smtClean="0">
                <a:latin typeface="Calibri" panose="020F0502020204030204" pitchFamily="34" charset="0"/>
              </a:rPr>
              <a:t>mediate </a:t>
            </a:r>
            <a:r>
              <a:rPr lang="en-AU" sz="2200" dirty="0" smtClean="0">
                <a:latin typeface="Calibri" panose="020F0502020204030204" pitchFamily="34" charset="0"/>
              </a:rPr>
              <a:t>with all stakeholders to show the positive health effects and to listen to concerns.</a:t>
            </a:r>
          </a:p>
          <a:p>
            <a:pPr marL="742950" lvl="1" indent="-285750">
              <a:buFont typeface="Arial" panose="020B0604020202020204" pitchFamily="34" charset="0"/>
              <a:buChar char="•"/>
            </a:pPr>
            <a:endParaRPr lang="en-AU" dirty="0">
              <a:latin typeface="Calibri" panose="020F0502020204030204" pitchFamily="34" charset="0"/>
            </a:endParaRPr>
          </a:p>
        </p:txBody>
      </p:sp>
      <p:sp>
        <p:nvSpPr>
          <p:cNvPr id="6" name="Title 1"/>
          <p:cNvSpPr txBox="1">
            <a:spLocks/>
          </p:cNvSpPr>
          <p:nvPr/>
        </p:nvSpPr>
        <p:spPr>
          <a:xfrm>
            <a:off x="758283" y="185171"/>
            <a:ext cx="8072895" cy="664362"/>
          </a:xfrm>
          <a:prstGeom prst="rect">
            <a:avLst/>
          </a:prstGeom>
        </p:spPr>
        <p:txBody>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r>
              <a:rPr lang="en-AU" sz="4000" dirty="0" smtClean="0">
                <a:solidFill>
                  <a:srgbClr val="FF6600"/>
                </a:solidFill>
              </a:rPr>
              <a:t>Strategies for health promotion</a:t>
            </a:r>
            <a:endParaRPr lang="en-AU" sz="4000" dirty="0">
              <a:solidFill>
                <a:srgbClr val="FF6600"/>
              </a:solidFill>
            </a:endParaRPr>
          </a:p>
        </p:txBody>
      </p:sp>
    </p:spTree>
    <p:extLst>
      <p:ext uri="{BB962C8B-B14F-4D97-AF65-F5344CB8AC3E}">
        <p14:creationId xmlns:p14="http://schemas.microsoft.com/office/powerpoint/2010/main" val="903261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AU" dirty="0" smtClean="0">
                <a:solidFill>
                  <a:srgbClr val="FF6600"/>
                </a:solidFill>
              </a:rPr>
              <a:t>Action areas: Ottawa Charter</a:t>
            </a:r>
            <a:endParaRPr lang="en-AU" dirty="0">
              <a:solidFill>
                <a:srgbClr val="FF6600"/>
              </a:solidFill>
            </a:endParaRPr>
          </a:p>
        </p:txBody>
      </p:sp>
      <p:sp>
        <p:nvSpPr>
          <p:cNvPr id="2" name="Content Placeholder 1"/>
          <p:cNvSpPr>
            <a:spLocks noGrp="1"/>
          </p:cNvSpPr>
          <p:nvPr>
            <p:ph idx="1"/>
          </p:nvPr>
        </p:nvSpPr>
        <p:spPr/>
        <p:txBody>
          <a:bodyPr>
            <a:normAutofit fontScale="70000" lnSpcReduction="20000"/>
          </a:bodyPr>
          <a:lstStyle/>
          <a:p>
            <a:pPr>
              <a:buFont typeface="Wingdings" panose="05000000000000000000" pitchFamily="2" charset="2"/>
              <a:buChar char="v"/>
            </a:pPr>
            <a:r>
              <a:rPr lang="en-AU" sz="4000" dirty="0" smtClean="0">
                <a:solidFill>
                  <a:srgbClr val="FF0000"/>
                </a:solidFill>
                <a:latin typeface="Calibri" panose="020F0502020204030204" pitchFamily="34" charset="0"/>
              </a:rPr>
              <a:t>B</a:t>
            </a:r>
            <a:r>
              <a:rPr lang="en-AU" sz="4000" dirty="0" smtClean="0">
                <a:latin typeface="Calibri" panose="020F0502020204030204" pitchFamily="34" charset="0"/>
              </a:rPr>
              <a:t>uild Healthy Public Policy</a:t>
            </a:r>
          </a:p>
          <a:p>
            <a:pPr>
              <a:buFont typeface="Wingdings" panose="05000000000000000000" pitchFamily="2" charset="2"/>
              <a:buChar char="v"/>
            </a:pPr>
            <a:r>
              <a:rPr lang="en-AU" sz="4000" dirty="0" smtClean="0">
                <a:solidFill>
                  <a:srgbClr val="FF0000"/>
                </a:solidFill>
                <a:latin typeface="Calibri" panose="020F0502020204030204" pitchFamily="34" charset="0"/>
              </a:rPr>
              <a:t>C</a:t>
            </a:r>
            <a:r>
              <a:rPr lang="en-AU" sz="4000" dirty="0" smtClean="0">
                <a:latin typeface="Calibri" panose="020F0502020204030204" pitchFamily="34" charset="0"/>
              </a:rPr>
              <a:t>reate Supportive Environments</a:t>
            </a:r>
          </a:p>
          <a:p>
            <a:pPr>
              <a:buFont typeface="Wingdings" panose="05000000000000000000" pitchFamily="2" charset="2"/>
              <a:buChar char="v"/>
            </a:pPr>
            <a:r>
              <a:rPr lang="en-AU" sz="4000" dirty="0" smtClean="0">
                <a:solidFill>
                  <a:srgbClr val="FF0000"/>
                </a:solidFill>
                <a:latin typeface="Calibri" panose="020F0502020204030204" pitchFamily="34" charset="0"/>
              </a:rPr>
              <a:t>S</a:t>
            </a:r>
            <a:r>
              <a:rPr lang="en-AU" sz="4000" dirty="0" smtClean="0">
                <a:latin typeface="Calibri" panose="020F0502020204030204" pitchFamily="34" charset="0"/>
              </a:rPr>
              <a:t>trengthen Community Action</a:t>
            </a:r>
          </a:p>
          <a:p>
            <a:pPr>
              <a:buFont typeface="Wingdings" panose="05000000000000000000" pitchFamily="2" charset="2"/>
              <a:buChar char="v"/>
            </a:pPr>
            <a:r>
              <a:rPr lang="en-AU" sz="4000" dirty="0" smtClean="0">
                <a:solidFill>
                  <a:srgbClr val="FF0000"/>
                </a:solidFill>
                <a:latin typeface="Calibri" panose="020F0502020204030204" pitchFamily="34" charset="0"/>
              </a:rPr>
              <a:t>D</a:t>
            </a:r>
            <a:r>
              <a:rPr lang="en-AU" sz="4000" dirty="0" smtClean="0">
                <a:latin typeface="Calibri" panose="020F0502020204030204" pitchFamily="34" charset="0"/>
              </a:rPr>
              <a:t>evelop Personal Skills</a:t>
            </a:r>
          </a:p>
          <a:p>
            <a:pPr>
              <a:buFont typeface="Wingdings" panose="05000000000000000000" pitchFamily="2" charset="2"/>
              <a:buChar char="v"/>
            </a:pPr>
            <a:r>
              <a:rPr lang="en-AU" sz="4000" dirty="0" smtClean="0">
                <a:solidFill>
                  <a:srgbClr val="FF0000"/>
                </a:solidFill>
                <a:latin typeface="Calibri" panose="020F0502020204030204" pitchFamily="34" charset="0"/>
              </a:rPr>
              <a:t>R</a:t>
            </a:r>
            <a:r>
              <a:rPr lang="en-AU" sz="4000" dirty="0" smtClean="0">
                <a:latin typeface="Calibri" panose="020F0502020204030204" pitchFamily="34" charset="0"/>
              </a:rPr>
              <a:t>eorient health services</a:t>
            </a:r>
          </a:p>
          <a:p>
            <a:pPr marL="109728" indent="0">
              <a:buNone/>
            </a:pPr>
            <a:endParaRPr lang="en-AU" sz="4000" dirty="0" smtClean="0">
              <a:solidFill>
                <a:srgbClr val="FF0000"/>
              </a:solidFill>
              <a:latin typeface="Calibri" panose="020F0502020204030204" pitchFamily="34" charset="0"/>
            </a:endParaRPr>
          </a:p>
          <a:p>
            <a:pPr marL="109728" indent="0" algn="ctr">
              <a:buNone/>
            </a:pPr>
            <a:r>
              <a:rPr lang="en-AU" sz="5700" dirty="0" smtClean="0">
                <a:solidFill>
                  <a:srgbClr val="FF0000"/>
                </a:solidFill>
                <a:latin typeface="Calibri" panose="020F0502020204030204" pitchFamily="34" charset="0"/>
              </a:rPr>
              <a:t>B</a:t>
            </a:r>
            <a:r>
              <a:rPr lang="en-AU" sz="5700" dirty="0" smtClean="0">
                <a:latin typeface="Calibri" panose="020F0502020204030204" pitchFamily="34" charset="0"/>
              </a:rPr>
              <a:t>ad </a:t>
            </a:r>
            <a:r>
              <a:rPr lang="en-AU" sz="5700" dirty="0" smtClean="0">
                <a:solidFill>
                  <a:srgbClr val="FF0000"/>
                </a:solidFill>
                <a:latin typeface="Calibri" panose="020F0502020204030204" pitchFamily="34" charset="0"/>
              </a:rPr>
              <a:t>C</a:t>
            </a:r>
            <a:r>
              <a:rPr lang="en-AU" sz="5700" dirty="0" smtClean="0">
                <a:latin typeface="Calibri" panose="020F0502020204030204" pitchFamily="34" charset="0"/>
              </a:rPr>
              <a:t>ats </a:t>
            </a:r>
            <a:r>
              <a:rPr lang="en-AU" sz="5700" dirty="0" smtClean="0">
                <a:solidFill>
                  <a:srgbClr val="FF0000"/>
                </a:solidFill>
                <a:latin typeface="Calibri" panose="020F0502020204030204" pitchFamily="34" charset="0"/>
              </a:rPr>
              <a:t>S</a:t>
            </a:r>
            <a:r>
              <a:rPr lang="en-AU" sz="5700" dirty="0" smtClean="0">
                <a:latin typeface="Calibri" panose="020F0502020204030204" pitchFamily="34" charset="0"/>
              </a:rPr>
              <a:t>mell </a:t>
            </a:r>
            <a:r>
              <a:rPr lang="en-AU" sz="5700" dirty="0" smtClean="0">
                <a:solidFill>
                  <a:srgbClr val="FF0000"/>
                </a:solidFill>
                <a:latin typeface="Calibri" panose="020F0502020204030204" pitchFamily="34" charset="0"/>
              </a:rPr>
              <a:t>D</a:t>
            </a:r>
            <a:r>
              <a:rPr lang="en-AU" sz="5700" dirty="0" smtClean="0">
                <a:latin typeface="Calibri" panose="020F0502020204030204" pitchFamily="34" charset="0"/>
              </a:rPr>
              <a:t>ead </a:t>
            </a:r>
            <a:r>
              <a:rPr lang="en-AU" sz="5700" dirty="0" smtClean="0">
                <a:solidFill>
                  <a:srgbClr val="FF0000"/>
                </a:solidFill>
                <a:latin typeface="Calibri" panose="020F0502020204030204" pitchFamily="34" charset="0"/>
              </a:rPr>
              <a:t>R</a:t>
            </a:r>
            <a:r>
              <a:rPr lang="en-AU" sz="5700" dirty="0" smtClean="0">
                <a:latin typeface="Calibri" panose="020F0502020204030204" pitchFamily="34" charset="0"/>
              </a:rPr>
              <a:t>ats</a:t>
            </a:r>
            <a:endParaRPr lang="en-AU" sz="5700" dirty="0">
              <a:latin typeface="Calibri" panose="020F0502020204030204" pitchFamily="34" charset="0"/>
            </a:endParaRPr>
          </a:p>
        </p:txBody>
      </p:sp>
      <p:pic>
        <p:nvPicPr>
          <p:cNvPr id="3074" name="Picture 2" descr="D:\Users\01670352\AppData\Local\Microsoft\Windows\Temporary Internet Files\Content.IE5\QGR9XKGN\a_cat_claws_it__s_way_out_of_the_machine__by_akatsukizsama-d4xv8f4[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08189" y="4001294"/>
            <a:ext cx="1193328" cy="1060736"/>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D:\Users\01670352\AppData\Local\Microsoft\Windows\Temporary Internet Files\Content.IE5\EI4UFMJD\RAT[1].gif"/>
          <p:cNvPicPr>
            <a:picLocks noChangeAspect="1" noChangeArrowheads="1" noCrop="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9473" y="5082892"/>
            <a:ext cx="1240419" cy="86392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7077943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2053" y="0"/>
            <a:ext cx="8179878" cy="6524863"/>
          </a:xfrm>
          <a:prstGeom prst="rect">
            <a:avLst/>
          </a:prstGeom>
          <a:noFill/>
        </p:spPr>
        <p:txBody>
          <a:bodyPr wrap="square" rtlCol="0">
            <a:spAutoFit/>
          </a:bodyPr>
          <a:lstStyle/>
          <a:p>
            <a:r>
              <a:rPr lang="en-AU" sz="2200" b="1" u="sng" dirty="0" smtClean="0">
                <a:solidFill>
                  <a:srgbClr val="FF0066"/>
                </a:solidFill>
                <a:latin typeface="Calibri" panose="020F0502020204030204" pitchFamily="34" charset="0"/>
              </a:rPr>
              <a:t>Build Healthy Public Policy:</a:t>
            </a:r>
          </a:p>
          <a:p>
            <a:r>
              <a:rPr lang="en-AU" sz="2200" dirty="0" smtClean="0">
                <a:latin typeface="Calibri" panose="020F0502020204030204" pitchFamily="34" charset="0"/>
              </a:rPr>
              <a:t>Any law or policy by governments &amp; organisations which will improve health</a:t>
            </a:r>
          </a:p>
          <a:p>
            <a:pPr marL="742950" lvl="1" indent="-285750">
              <a:buFont typeface="Courier New" panose="02070309020205020404" pitchFamily="49" charset="0"/>
              <a:buChar char="o"/>
            </a:pPr>
            <a:r>
              <a:rPr lang="en-AU" sz="2200" dirty="0" smtClean="0">
                <a:latin typeface="Calibri" panose="020F0502020204030204" pitchFamily="34" charset="0"/>
              </a:rPr>
              <a:t> </a:t>
            </a:r>
            <a:r>
              <a:rPr lang="en-AU" sz="2200" dirty="0" err="1" smtClean="0">
                <a:latin typeface="Calibri" panose="020F0502020204030204" pitchFamily="34" charset="0"/>
              </a:rPr>
              <a:t>Eg</a:t>
            </a:r>
            <a:r>
              <a:rPr lang="en-AU" sz="2200" dirty="0" smtClean="0">
                <a:latin typeface="Calibri" panose="020F0502020204030204" pitchFamily="34" charset="0"/>
              </a:rPr>
              <a:t>. seat belt law, or no bullying in schools, or no smoking in public areas; removing taxes on healthy foods.</a:t>
            </a:r>
          </a:p>
          <a:p>
            <a:pPr marL="1200150" lvl="2" indent="-285750">
              <a:buFont typeface="Courier New" panose="02070309020205020404" pitchFamily="49" charset="0"/>
              <a:buChar char="o"/>
            </a:pPr>
            <a:endParaRPr lang="en-AU" sz="2200" dirty="0" smtClean="0">
              <a:latin typeface="Calibri" panose="020F0502020204030204" pitchFamily="34" charset="0"/>
            </a:endParaRPr>
          </a:p>
          <a:p>
            <a:r>
              <a:rPr lang="en-AU" sz="2200" b="1" u="sng" dirty="0" smtClean="0">
                <a:solidFill>
                  <a:srgbClr val="FF0066"/>
                </a:solidFill>
                <a:latin typeface="Calibri" panose="020F0502020204030204" pitchFamily="34" charset="0"/>
              </a:rPr>
              <a:t>Create Supportive Environments:</a:t>
            </a:r>
          </a:p>
          <a:p>
            <a:r>
              <a:rPr lang="en-AU" sz="2200" dirty="0" smtClean="0">
                <a:latin typeface="Calibri" panose="020F0502020204030204" pitchFamily="34" charset="0"/>
              </a:rPr>
              <a:t>Helps people to practise healthy behaviours</a:t>
            </a:r>
          </a:p>
          <a:p>
            <a:pPr marL="800100" lvl="1" indent="-342900">
              <a:buFont typeface="Courier New" panose="02070309020205020404" pitchFamily="49" charset="0"/>
              <a:buChar char="o"/>
            </a:pPr>
            <a:r>
              <a:rPr lang="en-AU" sz="2200" dirty="0" err="1" smtClean="0">
                <a:latin typeface="Calibri" panose="020F0502020204030204" pitchFamily="34" charset="0"/>
              </a:rPr>
              <a:t>Eg</a:t>
            </a:r>
            <a:r>
              <a:rPr lang="en-AU" sz="2200" dirty="0" smtClean="0">
                <a:latin typeface="Calibri" panose="020F0502020204030204" pitchFamily="34" charset="0"/>
              </a:rPr>
              <a:t>. Shade areas at school to encourage </a:t>
            </a:r>
            <a:r>
              <a:rPr lang="en-AU" sz="2200" dirty="0" err="1" smtClean="0">
                <a:latin typeface="Calibri" panose="020F0502020204030204" pitchFamily="34" charset="0"/>
              </a:rPr>
              <a:t>sunsmart</a:t>
            </a:r>
            <a:r>
              <a:rPr lang="en-AU" sz="2200" dirty="0" smtClean="0">
                <a:latin typeface="Calibri" panose="020F0502020204030204" pitchFamily="34" charset="0"/>
              </a:rPr>
              <a:t> behaviours; </a:t>
            </a:r>
            <a:r>
              <a:rPr lang="en-AU" sz="2200" dirty="0" err="1" smtClean="0">
                <a:latin typeface="Calibri" panose="020F0502020204030204" pitchFamily="34" charset="0"/>
              </a:rPr>
              <a:t>Quitline</a:t>
            </a:r>
            <a:r>
              <a:rPr lang="en-AU" sz="2200" dirty="0" smtClean="0">
                <a:latin typeface="Calibri" panose="020F0502020204030204" pitchFamily="34" charset="0"/>
              </a:rPr>
              <a:t> for smokers to call if they feel the urge to smoke</a:t>
            </a:r>
          </a:p>
          <a:p>
            <a:pPr marL="800100" lvl="1" indent="-342900">
              <a:buFont typeface="Courier New" panose="02070309020205020404" pitchFamily="49" charset="0"/>
              <a:buChar char="o"/>
            </a:pPr>
            <a:endParaRPr lang="en-AU" sz="2200" u="sng" dirty="0" smtClean="0">
              <a:latin typeface="Calibri" panose="020F0502020204030204" pitchFamily="34" charset="0"/>
            </a:endParaRPr>
          </a:p>
          <a:p>
            <a:r>
              <a:rPr lang="en-AU" sz="2200" b="1" u="sng" dirty="0" smtClean="0">
                <a:solidFill>
                  <a:srgbClr val="FF0066"/>
                </a:solidFill>
                <a:latin typeface="Calibri" panose="020F0502020204030204" pitchFamily="34" charset="0"/>
              </a:rPr>
              <a:t>Strengthen Community Action:</a:t>
            </a:r>
          </a:p>
          <a:p>
            <a:pPr marL="914400" lvl="1" indent="-457200">
              <a:buFont typeface="Courier New" panose="02070309020205020404" pitchFamily="49" charset="0"/>
              <a:buChar char="o"/>
            </a:pPr>
            <a:r>
              <a:rPr lang="en-AU" sz="2200" dirty="0" smtClean="0">
                <a:latin typeface="Calibri" panose="020F0502020204030204" pitchFamily="34" charset="0"/>
              </a:rPr>
              <a:t>Focuses on building links between the individual &amp; the community</a:t>
            </a:r>
          </a:p>
          <a:p>
            <a:pPr marL="914400" lvl="1" indent="-457200">
              <a:buFont typeface="Courier New" panose="02070309020205020404" pitchFamily="49" charset="0"/>
              <a:buChar char="o"/>
            </a:pPr>
            <a:r>
              <a:rPr lang="en-AU" sz="2200" dirty="0" smtClean="0">
                <a:latin typeface="Calibri" panose="020F0502020204030204" pitchFamily="34" charset="0"/>
              </a:rPr>
              <a:t>Focuses on the community working together to achieve an improvement in health</a:t>
            </a:r>
          </a:p>
          <a:p>
            <a:pPr marL="914400" lvl="1" indent="-457200">
              <a:buFont typeface="Courier New" panose="02070309020205020404" pitchFamily="49" charset="0"/>
              <a:buChar char="o"/>
            </a:pPr>
            <a:r>
              <a:rPr lang="en-AU" sz="2200" dirty="0" err="1" smtClean="0">
                <a:latin typeface="Calibri" panose="020F0502020204030204" pitchFamily="34" charset="0"/>
              </a:rPr>
              <a:t>Eg</a:t>
            </a:r>
            <a:r>
              <a:rPr lang="en-AU" sz="2200" dirty="0" smtClean="0">
                <a:latin typeface="Calibri" panose="020F0502020204030204" pitchFamily="34" charset="0"/>
              </a:rPr>
              <a:t>. local council works with older community to run  free walking groups; road safety initiatives are a joint effort between government, </a:t>
            </a:r>
            <a:r>
              <a:rPr lang="en-AU" sz="2200" dirty="0" err="1" smtClean="0">
                <a:latin typeface="Calibri" panose="020F0502020204030204" pitchFamily="34" charset="0"/>
              </a:rPr>
              <a:t>Vicroads</a:t>
            </a:r>
            <a:r>
              <a:rPr lang="en-AU" sz="2200" dirty="0" smtClean="0">
                <a:latin typeface="Calibri" panose="020F0502020204030204" pitchFamily="34" charset="0"/>
              </a:rPr>
              <a:t> and TAC.</a:t>
            </a:r>
          </a:p>
        </p:txBody>
      </p:sp>
    </p:spTree>
    <p:extLst>
      <p:ext uri="{BB962C8B-B14F-4D97-AF65-F5344CB8AC3E}">
        <p14:creationId xmlns:p14="http://schemas.microsoft.com/office/powerpoint/2010/main" val="3009048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solidFill>
                  <a:srgbClr val="00B050"/>
                </a:solidFill>
              </a:rPr>
              <a:t>Biomedical model of health</a:t>
            </a:r>
            <a:endParaRPr lang="en-AU" dirty="0">
              <a:solidFill>
                <a:srgbClr val="00B050"/>
              </a:solidFill>
            </a:endParaRPr>
          </a:p>
        </p:txBody>
      </p:sp>
      <p:sp>
        <p:nvSpPr>
          <p:cNvPr id="3" name="Content Placeholder 2"/>
          <p:cNvSpPr>
            <a:spLocks noGrp="1"/>
          </p:cNvSpPr>
          <p:nvPr>
            <p:ph idx="1"/>
          </p:nvPr>
        </p:nvSpPr>
        <p:spPr/>
        <p:txBody>
          <a:bodyPr/>
          <a:lstStyle/>
          <a:p>
            <a:pPr marL="342900" indent="-342900"/>
            <a:r>
              <a:rPr lang="en-AU" dirty="0">
                <a:latin typeface="Calibri" panose="020F0502020204030204" pitchFamily="34" charset="0"/>
              </a:rPr>
              <a:t>Is the ‘quick fix’ or ‘</a:t>
            </a:r>
            <a:r>
              <a:rPr lang="en-AU" dirty="0" err="1">
                <a:latin typeface="Calibri" panose="020F0502020204030204" pitchFamily="34" charset="0"/>
              </a:rPr>
              <a:t>bandaid</a:t>
            </a:r>
            <a:r>
              <a:rPr lang="en-AU" dirty="0">
                <a:latin typeface="Calibri" panose="020F0502020204030204" pitchFamily="34" charset="0"/>
              </a:rPr>
              <a:t>’ approach to health</a:t>
            </a:r>
          </a:p>
          <a:p>
            <a:endParaRPr lang="en-AU" dirty="0">
              <a:latin typeface="Calibri" panose="020F0502020204030204" pitchFamily="34" charset="0"/>
            </a:endParaRPr>
          </a:p>
          <a:p>
            <a:pPr marL="342900" indent="-342900"/>
            <a:r>
              <a:rPr lang="en-AU" dirty="0">
                <a:latin typeface="Calibri" panose="020F0502020204030204" pitchFamily="34" charset="0"/>
              </a:rPr>
              <a:t>Centres around health professionals </a:t>
            </a:r>
            <a:r>
              <a:rPr lang="en-AU" dirty="0" err="1">
                <a:latin typeface="Calibri" panose="020F0502020204030204" pitchFamily="34" charset="0"/>
              </a:rPr>
              <a:t>eg</a:t>
            </a:r>
            <a:r>
              <a:rPr lang="en-AU" dirty="0">
                <a:latin typeface="Calibri" panose="020F0502020204030204" pitchFamily="34" charset="0"/>
              </a:rPr>
              <a:t> doctors, hospitals, medication</a:t>
            </a:r>
          </a:p>
          <a:p>
            <a:pPr marL="342900" indent="-342900"/>
            <a:endParaRPr lang="en-AU" dirty="0">
              <a:latin typeface="Calibri" panose="020F0502020204030204" pitchFamily="34" charset="0"/>
            </a:endParaRPr>
          </a:p>
          <a:p>
            <a:pPr marL="342900" indent="-342900"/>
            <a:r>
              <a:rPr lang="en-AU" dirty="0">
                <a:latin typeface="Calibri" panose="020F0502020204030204" pitchFamily="34" charset="0"/>
              </a:rPr>
              <a:t>Refers to diagnosis, treatment and cure.</a:t>
            </a:r>
          </a:p>
          <a:p>
            <a:pPr marL="342900" indent="-342900"/>
            <a:endParaRPr lang="en-AU" dirty="0">
              <a:latin typeface="Calibri" panose="020F0502020204030204" pitchFamily="34" charset="0"/>
            </a:endParaRPr>
          </a:p>
          <a:p>
            <a:pPr marL="342900" indent="-342900"/>
            <a:r>
              <a:rPr lang="en-AU" dirty="0">
                <a:latin typeface="Calibri" panose="020F0502020204030204" pitchFamily="34" charset="0"/>
              </a:rPr>
              <a:t>Has been around for thousands of years</a:t>
            </a:r>
          </a:p>
          <a:p>
            <a:endParaRPr lang="en-AU" dirty="0"/>
          </a:p>
        </p:txBody>
      </p:sp>
    </p:spTree>
    <p:extLst>
      <p:ext uri="{BB962C8B-B14F-4D97-AF65-F5344CB8AC3E}">
        <p14:creationId xmlns:p14="http://schemas.microsoft.com/office/powerpoint/2010/main" val="12945892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06116" y="260648"/>
            <a:ext cx="8158372" cy="6617196"/>
          </a:xfrm>
          <a:prstGeom prst="rect">
            <a:avLst/>
          </a:prstGeom>
          <a:noFill/>
        </p:spPr>
        <p:txBody>
          <a:bodyPr wrap="square" rtlCol="0">
            <a:spAutoFit/>
          </a:bodyPr>
          <a:lstStyle/>
          <a:p>
            <a:r>
              <a:rPr lang="en-AU" sz="3200" b="1" u="sng" dirty="0" smtClean="0">
                <a:solidFill>
                  <a:srgbClr val="FF0066"/>
                </a:solidFill>
                <a:latin typeface="Calibri" panose="020F0502020204030204" pitchFamily="34" charset="0"/>
              </a:rPr>
              <a:t>Develop Personal Skills</a:t>
            </a:r>
            <a:r>
              <a:rPr lang="en-AU" sz="2000" u="sng" dirty="0" smtClean="0">
                <a:solidFill>
                  <a:srgbClr val="FF0066"/>
                </a:solidFill>
                <a:latin typeface="Calibri" panose="020F0502020204030204" pitchFamily="34" charset="0"/>
              </a:rPr>
              <a:t>:</a:t>
            </a:r>
          </a:p>
          <a:p>
            <a:pPr marL="800100" lvl="1" indent="-342900">
              <a:buFont typeface="Courier New" panose="02070309020205020404" pitchFamily="49" charset="0"/>
              <a:buChar char="o"/>
            </a:pPr>
            <a:r>
              <a:rPr lang="en-AU" sz="2800" dirty="0" smtClean="0">
                <a:latin typeface="Calibri" panose="020F0502020204030204" pitchFamily="34" charset="0"/>
              </a:rPr>
              <a:t>Education and enhancing life skills are the key aspect of this priority area. </a:t>
            </a:r>
          </a:p>
          <a:p>
            <a:pPr marL="800100" lvl="1" indent="-342900">
              <a:buFont typeface="Courier New" panose="02070309020205020404" pitchFamily="49" charset="0"/>
              <a:buChar char="o"/>
            </a:pPr>
            <a:r>
              <a:rPr lang="en-AU" sz="2800" dirty="0" err="1" smtClean="0">
                <a:latin typeface="Calibri" panose="020F0502020204030204" pitchFamily="34" charset="0"/>
              </a:rPr>
              <a:t>Eg</a:t>
            </a:r>
            <a:r>
              <a:rPr lang="en-AU" sz="2800" dirty="0" smtClean="0">
                <a:latin typeface="Calibri" panose="020F0502020204030204" pitchFamily="34" charset="0"/>
              </a:rPr>
              <a:t>. Attending Cooking classes; learning strategies to deal with anxiety; </a:t>
            </a:r>
            <a:r>
              <a:rPr lang="en-AU" sz="2800" i="1" dirty="0" smtClean="0">
                <a:latin typeface="Calibri" panose="020F0502020204030204" pitchFamily="34" charset="0"/>
              </a:rPr>
              <a:t>Slip, Slop, Slap, Seek, Slide </a:t>
            </a:r>
            <a:r>
              <a:rPr lang="en-AU" sz="2800" dirty="0" smtClean="0">
                <a:latin typeface="Calibri" panose="020F0502020204030204" pitchFamily="34" charset="0"/>
              </a:rPr>
              <a:t>campaign</a:t>
            </a:r>
          </a:p>
          <a:p>
            <a:pPr marL="800100" lvl="1" indent="-342900">
              <a:buFont typeface="Courier New" panose="02070309020205020404" pitchFamily="49" charset="0"/>
              <a:buChar char="o"/>
            </a:pPr>
            <a:endParaRPr lang="en-AU" sz="2400" dirty="0">
              <a:latin typeface="Calibri" panose="020F0502020204030204" pitchFamily="34" charset="0"/>
            </a:endParaRPr>
          </a:p>
          <a:p>
            <a:r>
              <a:rPr lang="en-AU" sz="3200" b="1" u="sng" dirty="0" smtClean="0">
                <a:solidFill>
                  <a:srgbClr val="FF0066"/>
                </a:solidFill>
                <a:latin typeface="Calibri" panose="020F0502020204030204" pitchFamily="34" charset="0"/>
              </a:rPr>
              <a:t>Reorient Health Services:</a:t>
            </a:r>
          </a:p>
          <a:p>
            <a:pPr marL="800100" lvl="1" indent="-342900">
              <a:buFont typeface="Courier New" panose="02070309020205020404" pitchFamily="49" charset="0"/>
              <a:buChar char="o"/>
            </a:pPr>
            <a:r>
              <a:rPr lang="en-AU" sz="2800" dirty="0" smtClean="0">
                <a:latin typeface="Calibri" panose="020F0502020204030204" pitchFamily="34" charset="0"/>
              </a:rPr>
              <a:t>Getting the health profession and others to promote health, rather than diagnosing, and treating diseases </a:t>
            </a:r>
          </a:p>
          <a:p>
            <a:pPr marL="800100" lvl="1" indent="-342900">
              <a:buFont typeface="Courier New" panose="02070309020205020404" pitchFamily="49" charset="0"/>
              <a:buChar char="o"/>
            </a:pPr>
            <a:r>
              <a:rPr lang="en-AU" sz="2800" dirty="0" err="1" smtClean="0">
                <a:latin typeface="Calibri" panose="020F0502020204030204" pitchFamily="34" charset="0"/>
              </a:rPr>
              <a:t>Eg</a:t>
            </a:r>
            <a:r>
              <a:rPr lang="en-AU" sz="2800" dirty="0" smtClean="0">
                <a:latin typeface="Calibri" panose="020F0502020204030204" pitchFamily="34" charset="0"/>
              </a:rPr>
              <a:t>. Doctors recommending physical activity to lose weight, rather than stomach stapling; dieticians coming to schools to promote healthy eating</a:t>
            </a:r>
            <a:endParaRPr lang="en-AU" sz="2800" dirty="0">
              <a:latin typeface="Calibri" panose="020F0502020204030204" pitchFamily="34" charset="0"/>
            </a:endParaRPr>
          </a:p>
        </p:txBody>
      </p:sp>
    </p:spTree>
    <p:extLst>
      <p:ext uri="{BB962C8B-B14F-4D97-AF65-F5344CB8AC3E}">
        <p14:creationId xmlns:p14="http://schemas.microsoft.com/office/powerpoint/2010/main" val="5910500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AU" dirty="0" smtClean="0">
                <a:hlinkClick r:id="rId2" action="ppaction://hlinkfile"/>
              </a:rPr>
              <a:t>An introduction to Health Promotion and the Ottawa charter.mp4</a:t>
            </a:r>
            <a:endParaRPr lang="en-AU" dirty="0"/>
          </a:p>
        </p:txBody>
      </p:sp>
      <p:sp>
        <p:nvSpPr>
          <p:cNvPr id="4" name="Title 2"/>
          <p:cNvSpPr txBox="1">
            <a:spLocks/>
          </p:cNvSpPr>
          <p:nvPr/>
        </p:nvSpPr>
        <p:spPr>
          <a:xfrm>
            <a:off x="1091158" y="534785"/>
            <a:ext cx="7633742" cy="1492132"/>
          </a:xfrm>
          <a:prstGeom prst="rect">
            <a:avLst/>
          </a:prstGeom>
        </p:spPr>
        <p:txBody>
          <a:bodyPr vert="horz" lIns="91440" tIns="45720" rIns="91440" bIns="45720" rtlCol="0" anchor="t">
            <a:normAutofit fontScale="92500"/>
          </a:bodyPr>
          <a:lst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a:lstStyle>
          <a:p>
            <a:pPr algn="ctr"/>
            <a:r>
              <a:rPr lang="en-AU" dirty="0" smtClean="0">
                <a:solidFill>
                  <a:srgbClr val="FF6600"/>
                </a:solidFill>
              </a:rPr>
              <a:t>Health Promotion and Ottawa Charter explained</a:t>
            </a:r>
            <a:endParaRPr lang="en-AU" dirty="0">
              <a:solidFill>
                <a:srgbClr val="FF6600"/>
              </a:solidFill>
            </a:endParaRPr>
          </a:p>
        </p:txBody>
      </p:sp>
    </p:spTree>
    <p:extLst>
      <p:ext uri="{BB962C8B-B14F-4D97-AF65-F5344CB8AC3E}">
        <p14:creationId xmlns:p14="http://schemas.microsoft.com/office/powerpoint/2010/main" val="3940243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solidFill>
                  <a:srgbClr val="00B0F0"/>
                </a:solidFill>
              </a:rPr>
              <a:t>Applying the models of health</a:t>
            </a:r>
            <a:endParaRPr lang="en-AU" dirty="0">
              <a:solidFill>
                <a:srgbClr val="00B0F0"/>
              </a:solidFill>
            </a:endParaRPr>
          </a:p>
        </p:txBody>
      </p:sp>
      <p:sp>
        <p:nvSpPr>
          <p:cNvPr id="3" name="Content Placeholder 2"/>
          <p:cNvSpPr>
            <a:spLocks noGrp="1"/>
          </p:cNvSpPr>
          <p:nvPr>
            <p:ph idx="1"/>
          </p:nvPr>
        </p:nvSpPr>
        <p:spPr>
          <a:xfrm>
            <a:off x="938758" y="2033338"/>
            <a:ext cx="7633742" cy="4247146"/>
          </a:xfrm>
        </p:spPr>
        <p:txBody>
          <a:bodyPr>
            <a:normAutofit/>
          </a:bodyPr>
          <a:lstStyle/>
          <a:p>
            <a:r>
              <a:rPr lang="en-AU" b="1" dirty="0" smtClean="0"/>
              <a:t>Example</a:t>
            </a:r>
            <a:r>
              <a:rPr lang="en-AU" dirty="0" smtClean="0"/>
              <a:t>… Reducing the rates of CVD</a:t>
            </a:r>
          </a:p>
          <a:p>
            <a:pPr marL="457200" lvl="1" indent="0">
              <a:buNone/>
            </a:pPr>
            <a:endParaRPr lang="en-AU" dirty="0" smtClean="0"/>
          </a:p>
          <a:p>
            <a:r>
              <a:rPr lang="en-AU" b="1" dirty="0" smtClean="0"/>
              <a:t>Biomedical model of Health:</a:t>
            </a:r>
          </a:p>
          <a:p>
            <a:pPr lvl="1"/>
            <a:r>
              <a:rPr lang="en-AU" dirty="0" smtClean="0"/>
              <a:t>Surgery to assist with treating the condition</a:t>
            </a:r>
            <a:endParaRPr lang="en-AU" dirty="0"/>
          </a:p>
          <a:p>
            <a:pPr lvl="1"/>
            <a:endParaRPr lang="en-AU" dirty="0" smtClean="0"/>
          </a:p>
          <a:p>
            <a:r>
              <a:rPr lang="en-AU" b="1" dirty="0"/>
              <a:t>Social Model/ Ottawa Charter:</a:t>
            </a:r>
          </a:p>
          <a:p>
            <a:pPr lvl="1"/>
            <a:r>
              <a:rPr lang="en-AU" dirty="0"/>
              <a:t>Focus on healthy eating and physical activity to prevent the development of CVD. </a:t>
            </a:r>
            <a:endParaRPr lang="en-AU" dirty="0" smtClean="0"/>
          </a:p>
          <a:p>
            <a:pPr marL="457200" lvl="1" indent="0">
              <a:buNone/>
            </a:pPr>
            <a:endParaRPr lang="en-AU" dirty="0" smtClean="0"/>
          </a:p>
          <a:p>
            <a:pPr marL="457200" lvl="1" indent="0" algn="ctr">
              <a:buNone/>
            </a:pPr>
            <a:r>
              <a:rPr lang="en-AU" sz="3000" b="1" dirty="0" smtClean="0"/>
              <a:t>Lets apply this to another…..</a:t>
            </a:r>
          </a:p>
          <a:p>
            <a:pPr lvl="1"/>
            <a:endParaRPr lang="en-AU" dirty="0" smtClean="0"/>
          </a:p>
          <a:p>
            <a:pPr marL="457200" lvl="1" indent="0">
              <a:buNone/>
            </a:pPr>
            <a:endParaRPr lang="en-AU" dirty="0"/>
          </a:p>
          <a:p>
            <a:pPr marL="457200" lvl="1" indent="0">
              <a:buNone/>
            </a:pPr>
            <a:endParaRPr lang="en-AU" dirty="0" smtClean="0"/>
          </a:p>
        </p:txBody>
      </p:sp>
    </p:spTree>
    <p:extLst>
      <p:ext uri="{BB962C8B-B14F-4D97-AF65-F5344CB8AC3E}">
        <p14:creationId xmlns:p14="http://schemas.microsoft.com/office/powerpoint/2010/main" val="36318941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1193752"/>
          </a:xfrm>
        </p:spPr>
        <p:txBody>
          <a:bodyPr>
            <a:noAutofit/>
          </a:bodyPr>
          <a:lstStyle/>
          <a:p>
            <a:pPr algn="ctr"/>
            <a:r>
              <a:rPr lang="en-AU" sz="2600" dirty="0" smtClean="0">
                <a:solidFill>
                  <a:srgbClr val="FF0000"/>
                </a:solidFill>
              </a:rPr>
              <a:t>Example 1 - </a:t>
            </a:r>
            <a:br>
              <a:rPr lang="en-AU" sz="2600" dirty="0" smtClean="0">
                <a:solidFill>
                  <a:srgbClr val="FF0000"/>
                </a:solidFill>
              </a:rPr>
            </a:br>
            <a:r>
              <a:rPr lang="en-AU" sz="2600" dirty="0" smtClean="0">
                <a:solidFill>
                  <a:srgbClr val="FF0000"/>
                </a:solidFill>
              </a:rPr>
              <a:t>Using the 5 priority areas of the Ottawa Charter, try and address the issue of childhood obesity at a secondary school level.   </a:t>
            </a:r>
            <a:endParaRPr lang="en-AU" sz="26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2691336"/>
              </p:ext>
            </p:extLst>
          </p:nvPr>
        </p:nvGraphicFramePr>
        <p:xfrm>
          <a:off x="628649" y="1825624"/>
          <a:ext cx="8190497" cy="47436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06625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9656" t="22862" r="31691" b="21546"/>
          <a:stretch/>
        </p:blipFill>
        <p:spPr>
          <a:xfrm>
            <a:off x="628650" y="365126"/>
            <a:ext cx="8082213" cy="5963807"/>
          </a:xfrm>
          <a:prstGeom prst="rect">
            <a:avLst/>
          </a:prstGeom>
        </p:spPr>
      </p:pic>
    </p:spTree>
    <p:extLst>
      <p:ext uri="{BB962C8B-B14F-4D97-AF65-F5344CB8AC3E}">
        <p14:creationId xmlns:p14="http://schemas.microsoft.com/office/powerpoint/2010/main" val="605964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96374" y="1547585"/>
            <a:ext cx="7633742" cy="1492132"/>
          </a:xfrm>
        </p:spPr>
        <p:txBody>
          <a:bodyPr>
            <a:noAutofit/>
          </a:bodyPr>
          <a:lstStyle/>
          <a:p>
            <a:pPr algn="ctr"/>
            <a:r>
              <a:rPr lang="en-AU" sz="2900" dirty="0" smtClean="0">
                <a:solidFill>
                  <a:srgbClr val="FF0000"/>
                </a:solidFill>
              </a:rPr>
              <a:t>Example 2 - </a:t>
            </a:r>
            <a:br>
              <a:rPr lang="en-AU" sz="2900" dirty="0" smtClean="0">
                <a:solidFill>
                  <a:srgbClr val="FF0000"/>
                </a:solidFill>
              </a:rPr>
            </a:br>
            <a:r>
              <a:rPr lang="en-AU" sz="2900" dirty="0">
                <a:solidFill>
                  <a:srgbClr val="FF0000"/>
                </a:solidFill>
              </a:rPr>
              <a:t/>
            </a:r>
            <a:br>
              <a:rPr lang="en-AU" sz="2900" dirty="0">
                <a:solidFill>
                  <a:srgbClr val="FF0000"/>
                </a:solidFill>
              </a:rPr>
            </a:br>
            <a:r>
              <a:rPr lang="en-AU" sz="2900" dirty="0" smtClean="0">
                <a:solidFill>
                  <a:srgbClr val="FF0000"/>
                </a:solidFill>
              </a:rPr>
              <a:t/>
            </a:r>
            <a:br>
              <a:rPr lang="en-AU" sz="2900" dirty="0" smtClean="0">
                <a:solidFill>
                  <a:srgbClr val="FF0000"/>
                </a:solidFill>
              </a:rPr>
            </a:br>
            <a:r>
              <a:rPr lang="en-AU" sz="2900" dirty="0" smtClean="0">
                <a:solidFill>
                  <a:srgbClr val="FF0000"/>
                </a:solidFill>
              </a:rPr>
              <a:t>Using the 5 priority areas of the Ottawa Charter, try and address the issue of road accidents in P plate drivers at a secondary school level.   </a:t>
            </a:r>
            <a:endParaRPr lang="en-AU" sz="2900" dirty="0">
              <a:solidFill>
                <a:srgbClr val="FF0000"/>
              </a:solidFill>
            </a:endParaRPr>
          </a:p>
        </p:txBody>
      </p:sp>
    </p:spTree>
    <p:extLst>
      <p:ext uri="{BB962C8B-B14F-4D97-AF65-F5344CB8AC3E}">
        <p14:creationId xmlns:p14="http://schemas.microsoft.com/office/powerpoint/2010/main" val="3975181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282" y="1368425"/>
            <a:ext cx="7886700" cy="4351338"/>
          </a:xfrm>
        </p:spPr>
        <p:txBody>
          <a:bodyPr>
            <a:normAutofit/>
          </a:bodyPr>
          <a:lstStyle/>
          <a:p>
            <a:pPr marL="0" indent="0" algn="ctr">
              <a:buNone/>
            </a:pPr>
            <a:endParaRPr lang="en-AU" sz="4000" b="1" dirty="0" smtClean="0"/>
          </a:p>
          <a:p>
            <a:pPr marL="0" indent="0" algn="ctr">
              <a:buNone/>
            </a:pPr>
            <a:endParaRPr lang="en-AU" sz="4000" b="1" dirty="0"/>
          </a:p>
          <a:p>
            <a:pPr marL="0" indent="0" algn="ctr">
              <a:buNone/>
            </a:pPr>
            <a:r>
              <a:rPr lang="en-AU" sz="4000" b="1" dirty="0" smtClean="0"/>
              <a:t>What are some advantages and disadvantages of this model?</a:t>
            </a:r>
          </a:p>
          <a:p>
            <a:endParaRPr lang="en-AU" sz="4000" b="1" dirty="0"/>
          </a:p>
        </p:txBody>
      </p:sp>
    </p:spTree>
    <p:extLst>
      <p:ext uri="{BB962C8B-B14F-4D97-AF65-F5344CB8AC3E}">
        <p14:creationId xmlns:p14="http://schemas.microsoft.com/office/powerpoint/2010/main" val="1173447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AU" dirty="0" smtClean="0">
                <a:solidFill>
                  <a:srgbClr val="00B050"/>
                </a:solidFill>
              </a:rPr>
              <a:t>Biomedical Model of Health</a:t>
            </a:r>
            <a:endParaRPr lang="en-AU" dirty="0">
              <a:solidFill>
                <a:srgbClr val="00B050"/>
              </a:solidFill>
            </a:endParaRPr>
          </a:p>
        </p:txBody>
      </p:sp>
      <p:sp>
        <p:nvSpPr>
          <p:cNvPr id="5" name="Text Placeholder 4"/>
          <p:cNvSpPr>
            <a:spLocks noGrp="1"/>
          </p:cNvSpPr>
          <p:nvPr>
            <p:ph type="body" idx="1"/>
          </p:nvPr>
        </p:nvSpPr>
        <p:spPr/>
        <p:txBody>
          <a:bodyPr/>
          <a:lstStyle/>
          <a:p>
            <a:r>
              <a:rPr lang="en-AU" dirty="0" smtClean="0"/>
              <a:t>Advantages:</a:t>
            </a:r>
            <a:endParaRPr lang="en-AU" dirty="0"/>
          </a:p>
        </p:txBody>
      </p:sp>
      <p:sp>
        <p:nvSpPr>
          <p:cNvPr id="6" name="Content Placeholder 5"/>
          <p:cNvSpPr>
            <a:spLocks noGrp="1"/>
          </p:cNvSpPr>
          <p:nvPr>
            <p:ph sz="half" idx="2"/>
          </p:nvPr>
        </p:nvSpPr>
        <p:spPr/>
        <p:txBody>
          <a:bodyPr/>
          <a:lstStyle/>
          <a:p>
            <a:r>
              <a:rPr lang="en-AU" dirty="0" smtClean="0"/>
              <a:t>Advancement in technology</a:t>
            </a:r>
          </a:p>
          <a:p>
            <a:r>
              <a:rPr lang="en-AU" dirty="0" smtClean="0"/>
              <a:t>Effective treatment</a:t>
            </a:r>
          </a:p>
          <a:p>
            <a:r>
              <a:rPr lang="en-AU" dirty="0" smtClean="0"/>
              <a:t>Extend life expectancy</a:t>
            </a:r>
          </a:p>
          <a:p>
            <a:r>
              <a:rPr lang="en-AU" dirty="0" smtClean="0"/>
              <a:t>Improve quality of life</a:t>
            </a:r>
          </a:p>
          <a:p>
            <a:endParaRPr lang="en-AU" dirty="0" smtClean="0"/>
          </a:p>
          <a:p>
            <a:endParaRPr lang="en-AU" dirty="0"/>
          </a:p>
        </p:txBody>
      </p:sp>
      <p:sp>
        <p:nvSpPr>
          <p:cNvPr id="7" name="Text Placeholder 6"/>
          <p:cNvSpPr>
            <a:spLocks noGrp="1"/>
          </p:cNvSpPr>
          <p:nvPr>
            <p:ph type="body" sz="quarter" idx="3"/>
          </p:nvPr>
        </p:nvSpPr>
        <p:spPr/>
        <p:txBody>
          <a:bodyPr/>
          <a:lstStyle/>
          <a:p>
            <a:r>
              <a:rPr lang="en-AU" dirty="0" smtClean="0"/>
              <a:t>Disadvantages:</a:t>
            </a:r>
            <a:endParaRPr lang="en-AU" dirty="0"/>
          </a:p>
        </p:txBody>
      </p:sp>
      <p:sp>
        <p:nvSpPr>
          <p:cNvPr id="8" name="Content Placeholder 7"/>
          <p:cNvSpPr>
            <a:spLocks noGrp="1"/>
          </p:cNvSpPr>
          <p:nvPr>
            <p:ph sz="quarter" idx="4"/>
          </p:nvPr>
        </p:nvSpPr>
        <p:spPr/>
        <p:txBody>
          <a:bodyPr>
            <a:normAutofit fontScale="85000" lnSpcReduction="10000"/>
          </a:bodyPr>
          <a:lstStyle/>
          <a:p>
            <a:r>
              <a:rPr lang="en-AU" dirty="0" smtClean="0"/>
              <a:t>Relies on professional health workers and technology</a:t>
            </a:r>
          </a:p>
          <a:p>
            <a:r>
              <a:rPr lang="en-AU" dirty="0" smtClean="0"/>
              <a:t>Narrow view of health (individual focus rather than holistic view)</a:t>
            </a:r>
          </a:p>
          <a:p>
            <a:r>
              <a:rPr lang="en-AU" dirty="0" smtClean="0"/>
              <a:t>Not every condition can be treated</a:t>
            </a:r>
          </a:p>
          <a:p>
            <a:r>
              <a:rPr lang="en-AU" dirty="0" smtClean="0"/>
              <a:t>Expensive</a:t>
            </a:r>
          </a:p>
          <a:p>
            <a:endParaRPr lang="en-AU" dirty="0"/>
          </a:p>
          <a:p>
            <a:pPr marL="0" indent="0">
              <a:buNone/>
            </a:pPr>
            <a:r>
              <a:rPr lang="en-AU" dirty="0" smtClean="0">
                <a:solidFill>
                  <a:srgbClr val="FF0000"/>
                </a:solidFill>
              </a:rPr>
              <a:t>Watch 'Town </a:t>
            </a:r>
            <a:r>
              <a:rPr lang="en-AU" dirty="0" smtClean="0">
                <a:solidFill>
                  <a:srgbClr val="FF0000"/>
                </a:solidFill>
              </a:rPr>
              <a:t>of Allopath' </a:t>
            </a:r>
            <a:r>
              <a:rPr lang="en-AU" dirty="0" smtClean="0">
                <a:solidFill>
                  <a:srgbClr val="FF0000"/>
                </a:solidFill>
              </a:rPr>
              <a:t>video on learning page</a:t>
            </a:r>
            <a:endParaRPr lang="en-AU" dirty="0" smtClean="0">
              <a:solidFill>
                <a:srgbClr val="FF0000"/>
              </a:solidFill>
            </a:endParaRPr>
          </a:p>
          <a:p>
            <a:endParaRPr lang="en-AU" dirty="0" smtClean="0"/>
          </a:p>
          <a:p>
            <a:endParaRPr lang="en-AU" dirty="0" smtClean="0"/>
          </a:p>
        </p:txBody>
      </p:sp>
    </p:spTree>
    <p:extLst>
      <p:ext uri="{BB962C8B-B14F-4D97-AF65-F5344CB8AC3E}">
        <p14:creationId xmlns:p14="http://schemas.microsoft.com/office/powerpoint/2010/main" val="2941691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solidFill>
                  <a:srgbClr val="7030A0"/>
                </a:solidFill>
              </a:rPr>
              <a:t>Social Model of Health</a:t>
            </a:r>
            <a:endParaRPr lang="en-AU" dirty="0">
              <a:solidFill>
                <a:srgbClr val="7030A0"/>
              </a:solidFill>
            </a:endParaRPr>
          </a:p>
        </p:txBody>
      </p:sp>
      <p:sp>
        <p:nvSpPr>
          <p:cNvPr id="3" name="Content Placeholder 2"/>
          <p:cNvSpPr>
            <a:spLocks noGrp="1"/>
          </p:cNvSpPr>
          <p:nvPr>
            <p:ph idx="1"/>
          </p:nvPr>
        </p:nvSpPr>
        <p:spPr>
          <a:xfrm>
            <a:off x="938758" y="1528012"/>
            <a:ext cx="7633742" cy="4375646"/>
          </a:xfrm>
        </p:spPr>
        <p:txBody>
          <a:bodyPr>
            <a:noAutofit/>
          </a:bodyPr>
          <a:lstStyle/>
          <a:p>
            <a:pPr marL="0" indent="0">
              <a:buNone/>
            </a:pPr>
            <a:r>
              <a:rPr lang="en-US" sz="2400" b="1" u="sng" dirty="0">
                <a:cs typeface="Calibri"/>
              </a:rPr>
              <a:t>Definition:</a:t>
            </a:r>
          </a:p>
          <a:p>
            <a:r>
              <a:rPr lang="en-US" sz="2400" dirty="0">
                <a:cs typeface="Calibri"/>
              </a:rPr>
              <a:t>The Social Model of Health takes into account the SOCIAL, CULTURAL, ENVIRONMENTAL and ECONOMIC determinants which AFFECT health and produce INEQUITIES within the population rather than the disease or injury itself.</a:t>
            </a:r>
          </a:p>
          <a:p>
            <a:endParaRPr lang="en-US" sz="2400" dirty="0">
              <a:cs typeface="Calibri"/>
            </a:endParaRPr>
          </a:p>
          <a:p>
            <a:pPr marL="0" indent="0">
              <a:buNone/>
            </a:pPr>
            <a:r>
              <a:rPr lang="en-US" sz="2400" b="1" u="sng" dirty="0">
                <a:cs typeface="Calibri"/>
              </a:rPr>
              <a:t>Key Point:</a:t>
            </a:r>
          </a:p>
          <a:p>
            <a:r>
              <a:rPr lang="en-US" sz="2400" dirty="0">
                <a:cs typeface="Calibri"/>
              </a:rPr>
              <a:t>If these determinants can be addressed, many diseases </a:t>
            </a:r>
            <a:r>
              <a:rPr lang="en-US" sz="2400" dirty="0" err="1">
                <a:cs typeface="Calibri"/>
              </a:rPr>
              <a:t>eg</a:t>
            </a:r>
            <a:r>
              <a:rPr lang="en-US" sz="2400" dirty="0">
                <a:cs typeface="Calibri"/>
              </a:rPr>
              <a:t> CVD, diabetes mellitus Type 2, obesity can be prevented.</a:t>
            </a:r>
          </a:p>
          <a:p>
            <a:endParaRPr lang="en-AU" sz="2400" dirty="0"/>
          </a:p>
        </p:txBody>
      </p:sp>
    </p:spTree>
    <p:extLst>
      <p:ext uri="{BB962C8B-B14F-4D97-AF65-F5344CB8AC3E}">
        <p14:creationId xmlns:p14="http://schemas.microsoft.com/office/powerpoint/2010/main" val="2030143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AU" dirty="0" smtClean="0">
                <a:solidFill>
                  <a:srgbClr val="7030A0"/>
                </a:solidFill>
              </a:rPr>
              <a:t>Social Model of Health</a:t>
            </a:r>
            <a:endParaRPr lang="en-AU" dirty="0">
              <a:solidFill>
                <a:srgbClr val="7030A0"/>
              </a:solidFill>
            </a:endParaRPr>
          </a:p>
        </p:txBody>
      </p:sp>
      <p:sp>
        <p:nvSpPr>
          <p:cNvPr id="9" name="Rectangle 8"/>
          <p:cNvSpPr/>
          <p:nvPr/>
        </p:nvSpPr>
        <p:spPr>
          <a:xfrm>
            <a:off x="191385" y="1549890"/>
            <a:ext cx="8430290" cy="3816429"/>
          </a:xfrm>
          <a:prstGeom prst="rect">
            <a:avLst/>
          </a:prstGeom>
        </p:spPr>
        <p:txBody>
          <a:bodyPr wrap="square">
            <a:spAutoFit/>
          </a:bodyPr>
          <a:lstStyle/>
          <a:p>
            <a:pPr marL="457200" indent="-457200">
              <a:buFont typeface="Arial" panose="020B0604020202020204" pitchFamily="34" charset="0"/>
              <a:buChar char="•"/>
            </a:pPr>
            <a:r>
              <a:rPr lang="en-AU" sz="2200" b="1" dirty="0" smtClean="0">
                <a:latin typeface="Calibri" panose="020F0502020204030204" pitchFamily="34" charset="0"/>
              </a:rPr>
              <a:t>Addresses the broader influences on health </a:t>
            </a:r>
            <a:r>
              <a:rPr lang="en-AU" sz="2200" dirty="0" err="1" smtClean="0">
                <a:latin typeface="Calibri" panose="020F0502020204030204" pitchFamily="34" charset="0"/>
              </a:rPr>
              <a:t>eg</a:t>
            </a:r>
            <a:r>
              <a:rPr lang="en-AU" sz="2200" dirty="0" smtClean="0">
                <a:latin typeface="Calibri" panose="020F0502020204030204" pitchFamily="34" charset="0"/>
              </a:rPr>
              <a:t> social, cultural, environmental &amp; economic factors, rather than the disease or injury itself </a:t>
            </a:r>
          </a:p>
          <a:p>
            <a:pPr marL="457200" indent="-457200">
              <a:buFont typeface="Arial" panose="020B0604020202020204" pitchFamily="34" charset="0"/>
              <a:buChar char="•"/>
            </a:pPr>
            <a:endParaRPr lang="en-AU" sz="2200" dirty="0" smtClean="0">
              <a:latin typeface="Calibri" panose="020F0502020204030204" pitchFamily="34" charset="0"/>
            </a:endParaRPr>
          </a:p>
          <a:p>
            <a:pPr marL="457200" indent="-457200">
              <a:buFont typeface="Arial" panose="020B0604020202020204" pitchFamily="34" charset="0"/>
              <a:buChar char="•"/>
            </a:pPr>
            <a:r>
              <a:rPr lang="en-AU" sz="2200" dirty="0" smtClean="0">
                <a:latin typeface="Calibri" panose="020F0502020204030204" pitchFamily="34" charset="0"/>
              </a:rPr>
              <a:t>It does this by taking into account the </a:t>
            </a:r>
            <a:r>
              <a:rPr lang="en-AU" sz="2200" b="1" dirty="0" smtClean="0">
                <a:latin typeface="Calibri" panose="020F0502020204030204" pitchFamily="34" charset="0"/>
              </a:rPr>
              <a:t>social determinants of health </a:t>
            </a:r>
            <a:r>
              <a:rPr lang="en-AU" sz="2200" dirty="0" smtClean="0">
                <a:latin typeface="Calibri" panose="020F0502020204030204" pitchFamily="34" charset="0"/>
              </a:rPr>
              <a:t>E.g. access to health care, SES, social connectedness as if you have those, you will have a higher health status and many diseases can be prevented or managed.</a:t>
            </a:r>
          </a:p>
          <a:p>
            <a:pPr marL="457200" indent="-457200">
              <a:buFont typeface="Arial" panose="020B0604020202020204" pitchFamily="34" charset="0"/>
              <a:buChar char="•"/>
            </a:pPr>
            <a:endParaRPr lang="en-AU" sz="2200" dirty="0" smtClean="0">
              <a:latin typeface="Calibri" panose="020F0502020204030204" pitchFamily="34" charset="0"/>
            </a:endParaRPr>
          </a:p>
          <a:p>
            <a:pPr marL="457200" indent="-457200">
              <a:buFont typeface="Arial" panose="020B0604020202020204" pitchFamily="34" charset="0"/>
              <a:buChar char="•"/>
            </a:pPr>
            <a:r>
              <a:rPr lang="en-AU" sz="2200" dirty="0" smtClean="0">
                <a:latin typeface="Calibri" panose="020F0502020204030204" pitchFamily="34" charset="0"/>
              </a:rPr>
              <a:t>Works together with the Biomedical Model of health</a:t>
            </a:r>
          </a:p>
          <a:p>
            <a:pPr marL="457200" indent="-457200">
              <a:buFont typeface="Arial" panose="020B0604020202020204" pitchFamily="34" charset="0"/>
              <a:buChar char="•"/>
            </a:pPr>
            <a:endParaRPr lang="en-AU" sz="2200" dirty="0">
              <a:latin typeface="Calibri" panose="020F0502020204030204" pitchFamily="34" charset="0"/>
            </a:endParaRPr>
          </a:p>
        </p:txBody>
      </p:sp>
    </p:spTree>
    <p:extLst>
      <p:ext uri="{BB962C8B-B14F-4D97-AF65-F5344CB8AC3E}">
        <p14:creationId xmlns:p14="http://schemas.microsoft.com/office/powerpoint/2010/main" val="2672936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solidFill>
                  <a:srgbClr val="7030A0"/>
                </a:solidFill>
              </a:rPr>
              <a:t>Principles of the Social Model of Health</a:t>
            </a:r>
            <a:endParaRPr lang="en-AU" dirty="0">
              <a:solidFill>
                <a:srgbClr val="7030A0"/>
              </a:solidFill>
            </a:endParaRPr>
          </a:p>
        </p:txBody>
      </p:sp>
      <p:sp>
        <p:nvSpPr>
          <p:cNvPr id="4" name="Rectangle 3"/>
          <p:cNvSpPr/>
          <p:nvPr/>
        </p:nvSpPr>
        <p:spPr>
          <a:xfrm>
            <a:off x="752471" y="2081787"/>
            <a:ext cx="8006316" cy="4247317"/>
          </a:xfrm>
          <a:prstGeom prst="rect">
            <a:avLst/>
          </a:prstGeom>
        </p:spPr>
        <p:txBody>
          <a:bodyPr wrap="square">
            <a:spAutoFit/>
          </a:bodyPr>
          <a:lstStyle/>
          <a:p>
            <a:endParaRPr lang="en-AU" sz="2700" u="sng" dirty="0" smtClean="0">
              <a:solidFill>
                <a:srgbClr val="FF0000"/>
              </a:solidFill>
              <a:latin typeface="Calibri" panose="020F0502020204030204" pitchFamily="34" charset="0"/>
            </a:endParaRPr>
          </a:p>
          <a:p>
            <a:pPr marL="457200" indent="-457200">
              <a:buFont typeface="Arial" panose="020B0604020202020204" pitchFamily="34" charset="0"/>
              <a:buChar char="•"/>
            </a:pPr>
            <a:r>
              <a:rPr lang="en-AU" sz="2700" b="1" u="sng" dirty="0" smtClean="0">
                <a:solidFill>
                  <a:srgbClr val="FF0000"/>
                </a:solidFill>
                <a:latin typeface="Calibri" panose="020F0502020204030204" pitchFamily="34" charset="0"/>
              </a:rPr>
              <a:t>A</a:t>
            </a:r>
            <a:r>
              <a:rPr lang="en-AU" sz="2700" dirty="0" smtClean="0">
                <a:latin typeface="Calibri" panose="020F0502020204030204" pitchFamily="34" charset="0"/>
              </a:rPr>
              <a:t>ddresses the broader determinants of health</a:t>
            </a:r>
          </a:p>
          <a:p>
            <a:pPr marL="457200" indent="-457200">
              <a:buFont typeface="Arial" panose="020B0604020202020204" pitchFamily="34" charset="0"/>
              <a:buChar char="•"/>
            </a:pPr>
            <a:endParaRPr lang="en-AU" sz="2700" dirty="0" smtClean="0">
              <a:latin typeface="Calibri" panose="020F0502020204030204" pitchFamily="34" charset="0"/>
            </a:endParaRPr>
          </a:p>
          <a:p>
            <a:pPr marL="457200" indent="-457200">
              <a:buFont typeface="Arial" panose="020B0604020202020204" pitchFamily="34" charset="0"/>
              <a:buChar char="•"/>
            </a:pPr>
            <a:r>
              <a:rPr lang="en-AU" sz="2700" dirty="0" smtClean="0">
                <a:latin typeface="Calibri" panose="020F0502020204030204" pitchFamily="34" charset="0"/>
              </a:rPr>
              <a:t>Acts to </a:t>
            </a:r>
            <a:r>
              <a:rPr lang="en-AU" sz="2700" b="1" u="sng" dirty="0" smtClean="0">
                <a:solidFill>
                  <a:srgbClr val="FF0000"/>
                </a:solidFill>
                <a:latin typeface="Calibri" panose="020F0502020204030204" pitchFamily="34" charset="0"/>
              </a:rPr>
              <a:t>r</a:t>
            </a:r>
            <a:r>
              <a:rPr lang="en-AU" sz="2700" dirty="0" smtClean="0">
                <a:latin typeface="Calibri" panose="020F0502020204030204" pitchFamily="34" charset="0"/>
              </a:rPr>
              <a:t>educe social inequities</a:t>
            </a:r>
          </a:p>
          <a:p>
            <a:pPr marL="457200" indent="-457200">
              <a:buFont typeface="Arial" panose="020B0604020202020204" pitchFamily="34" charset="0"/>
              <a:buChar char="•"/>
            </a:pPr>
            <a:endParaRPr lang="en-AU" sz="2700" dirty="0" smtClean="0">
              <a:latin typeface="Calibri" panose="020F0502020204030204" pitchFamily="34" charset="0"/>
            </a:endParaRPr>
          </a:p>
          <a:p>
            <a:pPr marL="457200" indent="-457200">
              <a:buFont typeface="Arial" panose="020B0604020202020204" pitchFamily="34" charset="0"/>
              <a:buChar char="•"/>
            </a:pPr>
            <a:r>
              <a:rPr lang="en-AU" sz="2700" b="1" u="sng" dirty="0" smtClean="0">
                <a:solidFill>
                  <a:srgbClr val="FF0000"/>
                </a:solidFill>
                <a:latin typeface="Calibri" panose="020F0502020204030204" pitchFamily="34" charset="0"/>
              </a:rPr>
              <a:t>E</a:t>
            </a:r>
            <a:r>
              <a:rPr lang="en-AU" sz="2700" dirty="0" smtClean="0">
                <a:latin typeface="Calibri" panose="020F0502020204030204" pitchFamily="34" charset="0"/>
              </a:rPr>
              <a:t>mpowers individuals &amp; communities</a:t>
            </a:r>
          </a:p>
          <a:p>
            <a:pPr marL="457200" indent="-457200">
              <a:buFont typeface="Arial" panose="020B0604020202020204" pitchFamily="34" charset="0"/>
              <a:buChar char="•"/>
            </a:pPr>
            <a:endParaRPr lang="en-AU" sz="2700" dirty="0" smtClean="0">
              <a:latin typeface="Calibri" panose="020F0502020204030204" pitchFamily="34" charset="0"/>
            </a:endParaRPr>
          </a:p>
          <a:p>
            <a:pPr marL="457200" indent="-457200">
              <a:buFont typeface="Arial" panose="020B0604020202020204" pitchFamily="34" charset="0"/>
              <a:buChar char="•"/>
            </a:pPr>
            <a:r>
              <a:rPr lang="en-AU" sz="2700" b="1" u="sng" dirty="0" smtClean="0">
                <a:solidFill>
                  <a:srgbClr val="FF0000"/>
                </a:solidFill>
                <a:latin typeface="Calibri" panose="020F0502020204030204" pitchFamily="34" charset="0"/>
              </a:rPr>
              <a:t>A</a:t>
            </a:r>
            <a:r>
              <a:rPr lang="en-AU" sz="2700" dirty="0" smtClean="0">
                <a:latin typeface="Calibri" panose="020F0502020204030204" pitchFamily="34" charset="0"/>
              </a:rPr>
              <a:t>cts to enable access to health care</a:t>
            </a:r>
          </a:p>
          <a:p>
            <a:pPr marL="457200" indent="-457200">
              <a:buFont typeface="Arial" panose="020B0604020202020204" pitchFamily="34" charset="0"/>
              <a:buChar char="•"/>
            </a:pPr>
            <a:endParaRPr lang="en-AU" sz="2700" dirty="0" smtClean="0">
              <a:latin typeface="Calibri" panose="020F0502020204030204" pitchFamily="34" charset="0"/>
            </a:endParaRPr>
          </a:p>
          <a:p>
            <a:pPr marL="457200" indent="-457200">
              <a:buFont typeface="Arial" panose="020B0604020202020204" pitchFamily="34" charset="0"/>
              <a:buChar char="•"/>
            </a:pPr>
            <a:r>
              <a:rPr lang="en-AU" sz="2700" dirty="0" smtClean="0">
                <a:latin typeface="Calibri" panose="020F0502020204030204" pitchFamily="34" charset="0"/>
              </a:rPr>
              <a:t>Involves </a:t>
            </a:r>
            <a:r>
              <a:rPr lang="en-AU" sz="2700" dirty="0" err="1" smtClean="0">
                <a:latin typeface="Calibri" panose="020F0502020204030204" pitchFamily="34" charset="0"/>
              </a:rPr>
              <a:t>inter</a:t>
            </a:r>
            <a:r>
              <a:rPr lang="en-AU" sz="2700" b="1" u="sng" dirty="0" err="1" smtClean="0">
                <a:solidFill>
                  <a:srgbClr val="FF0000"/>
                </a:solidFill>
                <a:latin typeface="Calibri" panose="020F0502020204030204" pitchFamily="34" charset="0"/>
              </a:rPr>
              <a:t>s</a:t>
            </a:r>
            <a:r>
              <a:rPr lang="en-AU" sz="2700" dirty="0" err="1" smtClean="0">
                <a:latin typeface="Calibri" panose="020F0502020204030204" pitchFamily="34" charset="0"/>
              </a:rPr>
              <a:t>ectoral</a:t>
            </a:r>
            <a:r>
              <a:rPr lang="en-AU" sz="2700" dirty="0" smtClean="0">
                <a:latin typeface="Calibri" panose="020F0502020204030204" pitchFamily="34" charset="0"/>
              </a:rPr>
              <a:t> collaboration</a:t>
            </a:r>
          </a:p>
        </p:txBody>
      </p:sp>
    </p:spTree>
    <p:extLst>
      <p:ext uri="{BB962C8B-B14F-4D97-AF65-F5344CB8AC3E}">
        <p14:creationId xmlns:p14="http://schemas.microsoft.com/office/powerpoint/2010/main" val="3319045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7056" y="392633"/>
            <a:ext cx="8496944" cy="10279737"/>
          </a:xfrm>
          <a:prstGeom prst="rect">
            <a:avLst/>
          </a:prstGeom>
          <a:noFill/>
        </p:spPr>
        <p:txBody>
          <a:bodyPr wrap="square" rtlCol="0">
            <a:spAutoFit/>
          </a:bodyPr>
          <a:lstStyle/>
          <a:p>
            <a:r>
              <a:rPr lang="en-AU" sz="3200" b="1" u="sng" dirty="0" smtClean="0">
                <a:solidFill>
                  <a:srgbClr val="FF3399"/>
                </a:solidFill>
                <a:latin typeface="Calibri" panose="020F0502020204030204" pitchFamily="34" charset="0"/>
              </a:rPr>
              <a:t>Addresses the broader determinants of health: </a:t>
            </a:r>
          </a:p>
          <a:p>
            <a:pPr marL="914400" lvl="1" indent="-457200">
              <a:buFont typeface="Arial" panose="020B0604020202020204" pitchFamily="34" charset="0"/>
              <a:buChar char="•"/>
            </a:pPr>
            <a:r>
              <a:rPr lang="en-AU" sz="2800" dirty="0" smtClean="0">
                <a:latin typeface="Calibri" panose="020F0502020204030204" pitchFamily="34" charset="0"/>
              </a:rPr>
              <a:t>Acknowledges the influence of GENDER, CULTURE, RACE, ETHNICITY, SES, GEOGRAPHICAL, LOCATION and the influence they can have on health status &amp; health</a:t>
            </a:r>
          </a:p>
          <a:p>
            <a:pPr marL="914400" lvl="1" indent="-457200">
              <a:buFont typeface="Arial" panose="020B0604020202020204" pitchFamily="34" charset="0"/>
              <a:buChar char="•"/>
            </a:pPr>
            <a:endParaRPr lang="en-AU" sz="2800" dirty="0" smtClean="0">
              <a:latin typeface="Calibri" panose="020F0502020204030204" pitchFamily="34" charset="0"/>
            </a:endParaRPr>
          </a:p>
          <a:p>
            <a:r>
              <a:rPr lang="en-AU" sz="3200" b="1" u="sng" dirty="0" smtClean="0">
                <a:solidFill>
                  <a:srgbClr val="FF3399"/>
                </a:solidFill>
                <a:latin typeface="Calibri" panose="020F0502020204030204" pitchFamily="34" charset="0"/>
              </a:rPr>
              <a:t>Acts to reduce social inequities:</a:t>
            </a:r>
          </a:p>
          <a:p>
            <a:pPr marL="914400" lvl="1" indent="-457200">
              <a:buFont typeface="Arial" panose="020B0604020202020204" pitchFamily="34" charset="0"/>
              <a:buChar char="•"/>
            </a:pPr>
            <a:r>
              <a:rPr lang="en-AU" sz="2800" dirty="0" smtClean="0">
                <a:latin typeface="Calibri" panose="020F0502020204030204" pitchFamily="34" charset="0"/>
              </a:rPr>
              <a:t>If community/government can improve SES, or social exclusion or issues with race or gender, health status will improve</a:t>
            </a:r>
          </a:p>
          <a:p>
            <a:pPr lvl="1"/>
            <a:endParaRPr lang="en-AU" sz="2800" dirty="0" smtClean="0">
              <a:latin typeface="Calibri" panose="020F0502020204030204" pitchFamily="34" charset="0"/>
            </a:endParaRPr>
          </a:p>
          <a:p>
            <a:r>
              <a:rPr lang="en-AU" sz="3200" b="1" u="sng" dirty="0" smtClean="0">
                <a:solidFill>
                  <a:srgbClr val="FF3399"/>
                </a:solidFill>
                <a:latin typeface="Calibri" panose="020F0502020204030204" pitchFamily="34" charset="0"/>
              </a:rPr>
              <a:t>Empowers individuals &amp; communities:</a:t>
            </a:r>
          </a:p>
          <a:p>
            <a:pPr marL="914400" lvl="1" indent="-457200">
              <a:buFont typeface="Arial" panose="020B0604020202020204" pitchFamily="34" charset="0"/>
              <a:buChar char="•"/>
            </a:pPr>
            <a:r>
              <a:rPr lang="en-AU" sz="2800" dirty="0" smtClean="0">
                <a:latin typeface="Calibri" panose="020F0502020204030204" pitchFamily="34" charset="0"/>
              </a:rPr>
              <a:t>People will change their behaviour if they feel they have control and know how to do it</a:t>
            </a:r>
          </a:p>
          <a:p>
            <a:pPr marL="914400" lvl="1" indent="-457200">
              <a:buFont typeface="Arial" panose="020B0604020202020204" pitchFamily="34" charset="0"/>
              <a:buChar char="•"/>
            </a:pPr>
            <a:endParaRPr lang="en-AU" sz="3200" dirty="0" smtClean="0">
              <a:latin typeface="Calibri" panose="020F0502020204030204" pitchFamily="34" charset="0"/>
            </a:endParaRPr>
          </a:p>
          <a:p>
            <a:endParaRPr lang="en-AU" sz="2800" dirty="0" smtClean="0">
              <a:latin typeface="Calibri" panose="020F0502020204030204" pitchFamily="34" charset="0"/>
            </a:endParaRPr>
          </a:p>
          <a:p>
            <a:endParaRPr lang="en-AU" sz="2800" dirty="0" smtClean="0">
              <a:latin typeface="Calibri" panose="020F0502020204030204" pitchFamily="34" charset="0"/>
            </a:endParaRPr>
          </a:p>
          <a:p>
            <a:endParaRPr lang="en-AU" sz="2800" dirty="0" smtClean="0">
              <a:latin typeface="Calibri" panose="020F0502020204030204" pitchFamily="34" charset="0"/>
            </a:endParaRPr>
          </a:p>
          <a:p>
            <a:endParaRPr lang="en-AU" sz="2800" dirty="0" smtClean="0">
              <a:latin typeface="Calibri" panose="020F0502020204030204" pitchFamily="34" charset="0"/>
            </a:endParaRPr>
          </a:p>
          <a:p>
            <a:pPr marL="457200" indent="-457200">
              <a:buFont typeface="Arial" panose="020B0604020202020204" pitchFamily="34" charset="0"/>
              <a:buChar char="•"/>
            </a:pPr>
            <a:endParaRPr lang="en-AU" sz="3200" dirty="0" smtClean="0">
              <a:latin typeface="Calibri" panose="020F0502020204030204" pitchFamily="34" charset="0"/>
            </a:endParaRPr>
          </a:p>
          <a:p>
            <a:r>
              <a:rPr lang="en-AU" sz="3200" dirty="0" smtClean="0">
                <a:latin typeface="Calibri" panose="020F0502020204030204" pitchFamily="34" charset="0"/>
              </a:rPr>
              <a:t> </a:t>
            </a:r>
          </a:p>
          <a:p>
            <a:pPr marL="457200" indent="-457200">
              <a:buFont typeface="Arial" panose="020B0604020202020204" pitchFamily="34" charset="0"/>
              <a:buChar char="•"/>
            </a:pPr>
            <a:endParaRPr lang="en-AU" sz="3200" dirty="0" smtClean="0">
              <a:latin typeface="Calibri" panose="020F0502020204030204" pitchFamily="34" charset="0"/>
            </a:endParaRPr>
          </a:p>
          <a:p>
            <a:endParaRPr lang="en-AU" dirty="0"/>
          </a:p>
        </p:txBody>
      </p:sp>
    </p:spTree>
    <p:extLst>
      <p:ext uri="{BB962C8B-B14F-4D97-AF65-F5344CB8AC3E}">
        <p14:creationId xmlns:p14="http://schemas.microsoft.com/office/powerpoint/2010/main" val="2193330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0178" y="476672"/>
            <a:ext cx="8134309" cy="5786199"/>
          </a:xfrm>
          <a:prstGeom prst="rect">
            <a:avLst/>
          </a:prstGeom>
          <a:noFill/>
        </p:spPr>
        <p:txBody>
          <a:bodyPr wrap="square" rtlCol="0">
            <a:spAutoFit/>
          </a:bodyPr>
          <a:lstStyle/>
          <a:p>
            <a:r>
              <a:rPr lang="en-AU" sz="3600" b="1" u="sng" dirty="0" smtClean="0">
                <a:solidFill>
                  <a:srgbClr val="FF3399"/>
                </a:solidFill>
                <a:latin typeface="Calibri" panose="020F0502020204030204" pitchFamily="34" charset="0"/>
              </a:rPr>
              <a:t>Acts to enable access to health care:</a:t>
            </a:r>
          </a:p>
          <a:p>
            <a:pPr marL="914400" lvl="1" indent="-457200">
              <a:buFont typeface="Arial" panose="020B0604020202020204" pitchFamily="34" charset="0"/>
              <a:buChar char="•"/>
            </a:pPr>
            <a:r>
              <a:rPr lang="en-AU" sz="3200" dirty="0" smtClean="0">
                <a:latin typeface="Calibri" panose="020F0502020204030204" pitchFamily="34" charset="0"/>
              </a:rPr>
              <a:t>If people have affordable, cultural and geographical access to health care, their health status will improve</a:t>
            </a:r>
          </a:p>
          <a:p>
            <a:pPr lvl="1"/>
            <a:endParaRPr lang="en-AU" sz="2800" dirty="0" smtClean="0">
              <a:latin typeface="Calibri" panose="020F0502020204030204" pitchFamily="34" charset="0"/>
            </a:endParaRPr>
          </a:p>
          <a:p>
            <a:r>
              <a:rPr lang="en-AU" sz="3600" b="1" u="sng" dirty="0" smtClean="0">
                <a:solidFill>
                  <a:srgbClr val="FF3399"/>
                </a:solidFill>
                <a:latin typeface="Calibri" panose="020F0502020204030204" pitchFamily="34" charset="0"/>
              </a:rPr>
              <a:t>Involves </a:t>
            </a:r>
            <a:r>
              <a:rPr lang="en-AU" sz="3600" b="1" u="sng" dirty="0" err="1" smtClean="0">
                <a:solidFill>
                  <a:srgbClr val="FF3399"/>
                </a:solidFill>
                <a:latin typeface="Calibri" panose="020F0502020204030204" pitchFamily="34" charset="0"/>
              </a:rPr>
              <a:t>intersectoral</a:t>
            </a:r>
            <a:r>
              <a:rPr lang="en-AU" sz="3600" b="1" u="sng" dirty="0" smtClean="0">
                <a:solidFill>
                  <a:srgbClr val="FF3399"/>
                </a:solidFill>
                <a:latin typeface="Calibri" panose="020F0502020204030204" pitchFamily="34" charset="0"/>
              </a:rPr>
              <a:t> collaboration:</a:t>
            </a:r>
          </a:p>
          <a:p>
            <a:pPr marL="914400" lvl="1" indent="-457200">
              <a:buFont typeface="Arial" panose="020B0604020202020204" pitchFamily="34" charset="0"/>
              <a:buChar char="•"/>
            </a:pPr>
            <a:r>
              <a:rPr lang="en-AU" sz="3200" dirty="0" smtClean="0">
                <a:latin typeface="Calibri" panose="020F0502020204030204" pitchFamily="34" charset="0"/>
              </a:rPr>
              <a:t>Many different organisations and community groups can work together to improve health status</a:t>
            </a:r>
          </a:p>
          <a:p>
            <a:pPr marL="914400" lvl="1" indent="-457200">
              <a:buFont typeface="Arial" panose="020B0604020202020204" pitchFamily="34" charset="0"/>
              <a:buChar char="•"/>
            </a:pPr>
            <a:endParaRPr lang="en-AU" sz="3200" dirty="0">
              <a:latin typeface="Calibri" panose="020F0502020204030204" pitchFamily="34" charset="0"/>
            </a:endParaRPr>
          </a:p>
          <a:p>
            <a:pPr marL="914400" lvl="1" indent="-457200">
              <a:buFont typeface="Arial" panose="020B0604020202020204" pitchFamily="34" charset="0"/>
              <a:buChar char="•"/>
            </a:pPr>
            <a:endParaRPr lang="en-AU" sz="2800" dirty="0" smtClean="0">
              <a:latin typeface="Calibri" panose="020F0502020204030204" pitchFamily="34" charset="0"/>
            </a:endParaRPr>
          </a:p>
          <a:p>
            <a:endParaRPr lang="en-AU" dirty="0"/>
          </a:p>
        </p:txBody>
      </p:sp>
    </p:spTree>
    <p:extLst>
      <p:ext uri="{BB962C8B-B14F-4D97-AF65-F5344CB8AC3E}">
        <p14:creationId xmlns:p14="http://schemas.microsoft.com/office/powerpoint/2010/main" val="107009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349</TotalTime>
  <Words>1546</Words>
  <Application>Microsoft Macintosh PowerPoint</Application>
  <PresentationFormat>On-screen Show (4:3)</PresentationFormat>
  <Paragraphs>245</Paragraphs>
  <Slides>25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Calibri</vt:lpstr>
      <vt:lpstr>Courier New</vt:lpstr>
      <vt:lpstr>Gill Sans MT</vt:lpstr>
      <vt:lpstr>Helvetica</vt:lpstr>
      <vt:lpstr>Impact</vt:lpstr>
      <vt:lpstr>Times New Roman</vt:lpstr>
      <vt:lpstr>Wingdings</vt:lpstr>
      <vt:lpstr>Arial</vt:lpstr>
      <vt:lpstr>Badge</vt:lpstr>
      <vt:lpstr>Models of Health</vt:lpstr>
      <vt:lpstr>Biomedical model of health</vt:lpstr>
      <vt:lpstr>PowerPoint Presentation</vt:lpstr>
      <vt:lpstr>Biomedical Model of Health</vt:lpstr>
      <vt:lpstr>Social Model of Health</vt:lpstr>
      <vt:lpstr>Social Model of Health</vt:lpstr>
      <vt:lpstr>Principles of the Social Model of Health</vt:lpstr>
      <vt:lpstr>PowerPoint Presentation</vt:lpstr>
      <vt:lpstr>PowerPoint Presentation</vt:lpstr>
      <vt:lpstr>Social model v’s Biomedical model explained</vt:lpstr>
      <vt:lpstr>Social Model of health</vt:lpstr>
      <vt:lpstr>Comparison of the two models</vt:lpstr>
      <vt:lpstr>Social Model v’s Biomedical model of health</vt:lpstr>
      <vt:lpstr>     Ottawa Charter  for  Health Promotion</vt:lpstr>
      <vt:lpstr>PowerPoint Presentation</vt:lpstr>
      <vt:lpstr>Ottawa Charter Prerequisites</vt:lpstr>
      <vt:lpstr>PowerPoint Presentation</vt:lpstr>
      <vt:lpstr>Action areas: Ottawa Charter</vt:lpstr>
      <vt:lpstr>PowerPoint Presentation</vt:lpstr>
      <vt:lpstr>PowerPoint Presentation</vt:lpstr>
      <vt:lpstr>PowerPoint Presentation</vt:lpstr>
      <vt:lpstr>Applying the models of health</vt:lpstr>
      <vt:lpstr>Example 1 -  Using the 5 priority areas of the Ottawa Charter, try and address the issue of childhood obesity at a secondary school level.   </vt:lpstr>
      <vt:lpstr>PowerPoint Presentation</vt:lpstr>
      <vt:lpstr>Example 2 -    Using the 5 priority areas of the Ottawa Charter, try and address the issue of road accidents in P plate drivers at a secondary school level.   </vt:lpstr>
    </vt:vector>
  </TitlesOfParts>
  <Company>DEECD</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Ilana PARKER</dc:creator>
  <cp:lastModifiedBy>Emily Price</cp:lastModifiedBy>
  <cp:revision>72</cp:revision>
  <dcterms:created xsi:type="dcterms:W3CDTF">2017-03-18T02:05:30Z</dcterms:created>
  <dcterms:modified xsi:type="dcterms:W3CDTF">2018-03-13T06:19:19Z</dcterms:modified>
</cp:coreProperties>
</file>