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7" r:id="rId11"/>
    <p:sldId id="268" r:id="rId12"/>
    <p:sldId id="265" r:id="rId13"/>
    <p:sldId id="266"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2" r:id="rId27"/>
    <p:sldId id="283" r:id="rId28"/>
    <p:sldId id="284" r:id="rId29"/>
    <p:sldId id="285" r:id="rId30"/>
    <p:sldId id="286" r:id="rId31"/>
    <p:sldId id="287" r:id="rId32"/>
    <p:sldId id="288" r:id="rId33"/>
    <p:sldId id="289"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38" autoAdjust="0"/>
    <p:restoredTop sz="94660"/>
  </p:normalViewPr>
  <p:slideViewPr>
    <p:cSldViewPr snapToGrid="0">
      <p:cViewPr varScale="1">
        <p:scale>
          <a:sx n="89" d="100"/>
          <a:sy n="89" d="100"/>
        </p:scale>
        <p:origin x="494"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0971F0D3-0D1B-471B-9D53-354BDDB67757}" type="datetimeFigureOut">
              <a:rPr lang="en-AU" smtClean="0"/>
              <a:t>26/10/2017</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972871E2-5670-424B-8894-E542571062B0}" type="slidenum">
              <a:rPr lang="en-AU" smtClean="0"/>
              <a:t>‹#›</a:t>
            </a:fld>
            <a:endParaRPr lang="en-AU" dirty="0"/>
          </a:p>
        </p:txBody>
      </p:sp>
    </p:spTree>
    <p:extLst>
      <p:ext uri="{BB962C8B-B14F-4D97-AF65-F5344CB8AC3E}">
        <p14:creationId xmlns:p14="http://schemas.microsoft.com/office/powerpoint/2010/main" val="32415047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0971F0D3-0D1B-471B-9D53-354BDDB67757}" type="datetimeFigureOut">
              <a:rPr lang="en-AU" smtClean="0"/>
              <a:t>26/10/2017</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972871E2-5670-424B-8894-E542571062B0}" type="slidenum">
              <a:rPr lang="en-AU" smtClean="0"/>
              <a:t>‹#›</a:t>
            </a:fld>
            <a:endParaRPr lang="en-AU" dirty="0"/>
          </a:p>
        </p:txBody>
      </p:sp>
    </p:spTree>
    <p:extLst>
      <p:ext uri="{BB962C8B-B14F-4D97-AF65-F5344CB8AC3E}">
        <p14:creationId xmlns:p14="http://schemas.microsoft.com/office/powerpoint/2010/main" val="27572844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0971F0D3-0D1B-471B-9D53-354BDDB67757}" type="datetimeFigureOut">
              <a:rPr lang="en-AU" smtClean="0"/>
              <a:t>26/10/2017</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972871E2-5670-424B-8894-E542571062B0}" type="slidenum">
              <a:rPr lang="en-AU" smtClean="0"/>
              <a:t>‹#›</a:t>
            </a:fld>
            <a:endParaRPr lang="en-AU" dirty="0"/>
          </a:p>
        </p:txBody>
      </p:sp>
    </p:spTree>
    <p:extLst>
      <p:ext uri="{BB962C8B-B14F-4D97-AF65-F5344CB8AC3E}">
        <p14:creationId xmlns:p14="http://schemas.microsoft.com/office/powerpoint/2010/main" val="2578383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0971F0D3-0D1B-471B-9D53-354BDDB67757}" type="datetimeFigureOut">
              <a:rPr lang="en-AU" smtClean="0"/>
              <a:t>26/10/2017</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972871E2-5670-424B-8894-E542571062B0}" type="slidenum">
              <a:rPr lang="en-AU" smtClean="0"/>
              <a:t>‹#›</a:t>
            </a:fld>
            <a:endParaRPr lang="en-AU" dirty="0"/>
          </a:p>
        </p:txBody>
      </p:sp>
    </p:spTree>
    <p:extLst>
      <p:ext uri="{BB962C8B-B14F-4D97-AF65-F5344CB8AC3E}">
        <p14:creationId xmlns:p14="http://schemas.microsoft.com/office/powerpoint/2010/main" val="2611660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71F0D3-0D1B-471B-9D53-354BDDB67757}" type="datetimeFigureOut">
              <a:rPr lang="en-AU" smtClean="0"/>
              <a:t>26/10/2017</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972871E2-5670-424B-8894-E542571062B0}" type="slidenum">
              <a:rPr lang="en-AU" smtClean="0"/>
              <a:t>‹#›</a:t>
            </a:fld>
            <a:endParaRPr lang="en-AU" dirty="0"/>
          </a:p>
        </p:txBody>
      </p:sp>
    </p:spTree>
    <p:extLst>
      <p:ext uri="{BB962C8B-B14F-4D97-AF65-F5344CB8AC3E}">
        <p14:creationId xmlns:p14="http://schemas.microsoft.com/office/powerpoint/2010/main" val="2206315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0971F0D3-0D1B-471B-9D53-354BDDB67757}" type="datetimeFigureOut">
              <a:rPr lang="en-AU" smtClean="0"/>
              <a:t>26/10/2017</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972871E2-5670-424B-8894-E542571062B0}" type="slidenum">
              <a:rPr lang="en-AU" smtClean="0"/>
              <a:t>‹#›</a:t>
            </a:fld>
            <a:endParaRPr lang="en-AU" dirty="0"/>
          </a:p>
        </p:txBody>
      </p:sp>
    </p:spTree>
    <p:extLst>
      <p:ext uri="{BB962C8B-B14F-4D97-AF65-F5344CB8AC3E}">
        <p14:creationId xmlns:p14="http://schemas.microsoft.com/office/powerpoint/2010/main" val="4563091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0971F0D3-0D1B-471B-9D53-354BDDB67757}" type="datetimeFigureOut">
              <a:rPr lang="en-AU" smtClean="0"/>
              <a:t>26/10/2017</a:t>
            </a:fld>
            <a:endParaRPr lang="en-AU" dirty="0"/>
          </a:p>
        </p:txBody>
      </p:sp>
      <p:sp>
        <p:nvSpPr>
          <p:cNvPr id="8" name="Footer Placeholder 7"/>
          <p:cNvSpPr>
            <a:spLocks noGrp="1"/>
          </p:cNvSpPr>
          <p:nvPr>
            <p:ph type="ftr" sz="quarter" idx="11"/>
          </p:nvPr>
        </p:nvSpPr>
        <p:spPr/>
        <p:txBody>
          <a:bodyPr/>
          <a:lstStyle/>
          <a:p>
            <a:endParaRPr lang="en-AU" dirty="0"/>
          </a:p>
        </p:txBody>
      </p:sp>
      <p:sp>
        <p:nvSpPr>
          <p:cNvPr id="9" name="Slide Number Placeholder 8"/>
          <p:cNvSpPr>
            <a:spLocks noGrp="1"/>
          </p:cNvSpPr>
          <p:nvPr>
            <p:ph type="sldNum" sz="quarter" idx="12"/>
          </p:nvPr>
        </p:nvSpPr>
        <p:spPr/>
        <p:txBody>
          <a:bodyPr/>
          <a:lstStyle/>
          <a:p>
            <a:fld id="{972871E2-5670-424B-8894-E542571062B0}" type="slidenum">
              <a:rPr lang="en-AU" smtClean="0"/>
              <a:t>‹#›</a:t>
            </a:fld>
            <a:endParaRPr lang="en-AU" dirty="0"/>
          </a:p>
        </p:txBody>
      </p:sp>
    </p:spTree>
    <p:extLst>
      <p:ext uri="{BB962C8B-B14F-4D97-AF65-F5344CB8AC3E}">
        <p14:creationId xmlns:p14="http://schemas.microsoft.com/office/powerpoint/2010/main" val="4393283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0971F0D3-0D1B-471B-9D53-354BDDB67757}" type="datetimeFigureOut">
              <a:rPr lang="en-AU" smtClean="0"/>
              <a:t>26/10/2017</a:t>
            </a:fld>
            <a:endParaRPr lang="en-AU" dirty="0"/>
          </a:p>
        </p:txBody>
      </p:sp>
      <p:sp>
        <p:nvSpPr>
          <p:cNvPr id="4" name="Footer Placeholder 3"/>
          <p:cNvSpPr>
            <a:spLocks noGrp="1"/>
          </p:cNvSpPr>
          <p:nvPr>
            <p:ph type="ftr" sz="quarter" idx="11"/>
          </p:nvPr>
        </p:nvSpPr>
        <p:spPr/>
        <p:txBody>
          <a:bodyPr/>
          <a:lstStyle/>
          <a:p>
            <a:endParaRPr lang="en-AU" dirty="0"/>
          </a:p>
        </p:txBody>
      </p:sp>
      <p:sp>
        <p:nvSpPr>
          <p:cNvPr id="5" name="Slide Number Placeholder 4"/>
          <p:cNvSpPr>
            <a:spLocks noGrp="1"/>
          </p:cNvSpPr>
          <p:nvPr>
            <p:ph type="sldNum" sz="quarter" idx="12"/>
          </p:nvPr>
        </p:nvSpPr>
        <p:spPr/>
        <p:txBody>
          <a:bodyPr/>
          <a:lstStyle/>
          <a:p>
            <a:fld id="{972871E2-5670-424B-8894-E542571062B0}" type="slidenum">
              <a:rPr lang="en-AU" smtClean="0"/>
              <a:t>‹#›</a:t>
            </a:fld>
            <a:endParaRPr lang="en-AU" dirty="0"/>
          </a:p>
        </p:txBody>
      </p:sp>
    </p:spTree>
    <p:extLst>
      <p:ext uri="{BB962C8B-B14F-4D97-AF65-F5344CB8AC3E}">
        <p14:creationId xmlns:p14="http://schemas.microsoft.com/office/powerpoint/2010/main" val="3352380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71F0D3-0D1B-471B-9D53-354BDDB67757}" type="datetimeFigureOut">
              <a:rPr lang="en-AU" smtClean="0"/>
              <a:t>26/10/2017</a:t>
            </a:fld>
            <a:endParaRPr lang="en-AU" dirty="0"/>
          </a:p>
        </p:txBody>
      </p:sp>
      <p:sp>
        <p:nvSpPr>
          <p:cNvPr id="3" name="Footer Placeholder 2"/>
          <p:cNvSpPr>
            <a:spLocks noGrp="1"/>
          </p:cNvSpPr>
          <p:nvPr>
            <p:ph type="ftr" sz="quarter" idx="11"/>
          </p:nvPr>
        </p:nvSpPr>
        <p:spPr/>
        <p:txBody>
          <a:bodyPr/>
          <a:lstStyle/>
          <a:p>
            <a:endParaRPr lang="en-AU" dirty="0"/>
          </a:p>
        </p:txBody>
      </p:sp>
      <p:sp>
        <p:nvSpPr>
          <p:cNvPr id="4" name="Slide Number Placeholder 3"/>
          <p:cNvSpPr>
            <a:spLocks noGrp="1"/>
          </p:cNvSpPr>
          <p:nvPr>
            <p:ph type="sldNum" sz="quarter" idx="12"/>
          </p:nvPr>
        </p:nvSpPr>
        <p:spPr/>
        <p:txBody>
          <a:bodyPr/>
          <a:lstStyle/>
          <a:p>
            <a:fld id="{972871E2-5670-424B-8894-E542571062B0}" type="slidenum">
              <a:rPr lang="en-AU" smtClean="0"/>
              <a:t>‹#›</a:t>
            </a:fld>
            <a:endParaRPr lang="en-AU" dirty="0"/>
          </a:p>
        </p:txBody>
      </p:sp>
    </p:spTree>
    <p:extLst>
      <p:ext uri="{BB962C8B-B14F-4D97-AF65-F5344CB8AC3E}">
        <p14:creationId xmlns:p14="http://schemas.microsoft.com/office/powerpoint/2010/main" val="618948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71F0D3-0D1B-471B-9D53-354BDDB67757}" type="datetimeFigureOut">
              <a:rPr lang="en-AU" smtClean="0"/>
              <a:t>26/10/2017</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972871E2-5670-424B-8894-E542571062B0}" type="slidenum">
              <a:rPr lang="en-AU" smtClean="0"/>
              <a:t>‹#›</a:t>
            </a:fld>
            <a:endParaRPr lang="en-AU" dirty="0"/>
          </a:p>
        </p:txBody>
      </p:sp>
    </p:spTree>
    <p:extLst>
      <p:ext uri="{BB962C8B-B14F-4D97-AF65-F5344CB8AC3E}">
        <p14:creationId xmlns:p14="http://schemas.microsoft.com/office/powerpoint/2010/main" val="3747352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71F0D3-0D1B-471B-9D53-354BDDB67757}" type="datetimeFigureOut">
              <a:rPr lang="en-AU" smtClean="0"/>
              <a:t>26/10/2017</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972871E2-5670-424B-8894-E542571062B0}" type="slidenum">
              <a:rPr lang="en-AU" smtClean="0"/>
              <a:t>‹#›</a:t>
            </a:fld>
            <a:endParaRPr lang="en-AU" dirty="0"/>
          </a:p>
        </p:txBody>
      </p:sp>
    </p:spTree>
    <p:extLst>
      <p:ext uri="{BB962C8B-B14F-4D97-AF65-F5344CB8AC3E}">
        <p14:creationId xmlns:p14="http://schemas.microsoft.com/office/powerpoint/2010/main" val="5096397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gradFill flip="none" rotWithShape="1">
          <a:gsLst>
            <a:gs pos="0">
              <a:srgbClr val="FF0000"/>
            </a:gs>
            <a:gs pos="87000">
              <a:srgbClr val="7030A0"/>
            </a:gs>
            <a:gs pos="71680">
              <a:srgbClr val="0070C0"/>
            </a:gs>
            <a:gs pos="59000">
              <a:srgbClr val="00B0F0"/>
            </a:gs>
            <a:gs pos="48000">
              <a:srgbClr val="00B050"/>
            </a:gs>
            <a:gs pos="37174">
              <a:srgbClr val="92D050"/>
            </a:gs>
            <a:gs pos="26000">
              <a:srgbClr val="FFFF00"/>
            </a:gs>
            <a:gs pos="14000">
              <a:srgbClr val="FFC000"/>
            </a:gs>
            <a:gs pos="100000">
              <a:srgbClr val="FF0066"/>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71F0D3-0D1B-471B-9D53-354BDDB67757}" type="datetimeFigureOut">
              <a:rPr lang="en-AU" smtClean="0"/>
              <a:t>26/10/2017</a:t>
            </a:fld>
            <a:endParaRPr lang="en-AU"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2871E2-5670-424B-8894-E542571062B0}" type="slidenum">
              <a:rPr lang="en-AU" smtClean="0"/>
              <a:t>‹#›</a:t>
            </a:fld>
            <a:endParaRPr lang="en-AU" dirty="0"/>
          </a:p>
        </p:txBody>
      </p:sp>
    </p:spTree>
    <p:extLst>
      <p:ext uri="{BB962C8B-B14F-4D97-AF65-F5344CB8AC3E}">
        <p14:creationId xmlns:p14="http://schemas.microsoft.com/office/powerpoint/2010/main" val="11466638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4140000"/>
          </a:xfrm>
        </p:spPr>
        <p:txBody>
          <a:bodyPr>
            <a:prstTxWarp prst="textTriangleInverted">
              <a:avLst/>
            </a:prstTxWarp>
            <a:noAutofit/>
          </a:bodyPr>
          <a:lstStyle/>
          <a:p>
            <a:r>
              <a:rPr lang="en-AU" sz="19900" b="1" dirty="0" smtClean="0">
                <a:ln>
                  <a:solidFill>
                    <a:srgbClr val="FFFF00"/>
                  </a:solidFill>
                </a:ln>
                <a:solidFill>
                  <a:srgbClr val="92D050"/>
                </a:solidFill>
                <a:effectLst>
                  <a:glow rad="101600">
                    <a:srgbClr val="7030A0">
                      <a:alpha val="60000"/>
                    </a:srgbClr>
                  </a:glow>
                  <a:outerShdw blurRad="38100" dist="38100" dir="2700000" algn="tl">
                    <a:srgbClr val="000000">
                      <a:alpha val="43137"/>
                    </a:srgbClr>
                  </a:outerShdw>
                </a:effectLst>
              </a:rPr>
              <a:t>Coins</a:t>
            </a:r>
            <a:endParaRPr lang="en-AU" sz="19900" b="1" dirty="0">
              <a:ln>
                <a:solidFill>
                  <a:srgbClr val="FFFF00"/>
                </a:solidFill>
              </a:ln>
              <a:solidFill>
                <a:srgbClr val="92D050"/>
              </a:solidFill>
              <a:effectLst>
                <a:glow rad="101600">
                  <a:srgbClr val="7030A0">
                    <a:alpha val="60000"/>
                  </a:srgbClr>
                </a:glow>
                <a:outerShdw blurRad="38100" dist="38100" dir="2700000" algn="tl">
                  <a:srgbClr val="000000">
                    <a:alpha val="43137"/>
                  </a:srgbClr>
                </a:outerShdw>
              </a:effectLst>
            </a:endParaRPr>
          </a:p>
        </p:txBody>
      </p:sp>
      <p:sp>
        <p:nvSpPr>
          <p:cNvPr id="3" name="Subtitle 2"/>
          <p:cNvSpPr>
            <a:spLocks noGrp="1"/>
          </p:cNvSpPr>
          <p:nvPr>
            <p:ph type="subTitle" idx="1"/>
          </p:nvPr>
        </p:nvSpPr>
        <p:spPr/>
        <p:txBody>
          <a:bodyPr>
            <a:normAutofit/>
          </a:bodyPr>
          <a:lstStyle/>
          <a:p>
            <a:r>
              <a:rPr lang="en-AU" sz="7200" b="1" i="1" dirty="0" smtClean="0">
                <a:solidFill>
                  <a:srgbClr val="FFFF00"/>
                </a:solidFill>
              </a:rPr>
              <a:t>By Zoe</a:t>
            </a:r>
            <a:endParaRPr lang="en-AU" sz="7200" b="1" i="1" dirty="0">
              <a:solidFill>
                <a:srgbClr val="FFFF00"/>
              </a:solidFill>
            </a:endParaRPr>
          </a:p>
        </p:txBody>
      </p:sp>
    </p:spTree>
    <p:extLst>
      <p:ext uri="{BB962C8B-B14F-4D97-AF65-F5344CB8AC3E}">
        <p14:creationId xmlns:p14="http://schemas.microsoft.com/office/powerpoint/2010/main" val="42145619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oAutofit/>
          </a:bodyPr>
          <a:lstStyle/>
          <a:p>
            <a:pPr algn="ctr"/>
            <a:r>
              <a:rPr lang="en-AU" sz="16600" b="1" dirty="0">
                <a:solidFill>
                  <a:srgbClr val="FFFF00"/>
                </a:solidFill>
                <a:effectLst>
                  <a:outerShdw blurRad="38100" dist="38100" dir="2700000" algn="tl">
                    <a:srgbClr val="000000">
                      <a:alpha val="43137"/>
                    </a:srgbClr>
                  </a:outerShdw>
                </a:effectLst>
              </a:rPr>
              <a:t>5</a:t>
            </a:r>
            <a:r>
              <a:rPr lang="en-AU" sz="16600" b="1" dirty="0" smtClean="0">
                <a:solidFill>
                  <a:srgbClr val="FFFF00"/>
                </a:solidFill>
                <a:effectLst>
                  <a:outerShdw blurRad="38100" dist="38100" dir="2700000" algn="tl">
                    <a:srgbClr val="000000">
                      <a:alpha val="43137"/>
                    </a:srgbClr>
                  </a:outerShdw>
                </a:effectLst>
              </a:rPr>
              <a:t>. </a:t>
            </a:r>
            <a:endParaRPr lang="en-AU" sz="16600" b="1" dirty="0">
              <a:solidFill>
                <a:srgbClr val="FFFF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pPr algn="ctr">
              <a:buClr>
                <a:srgbClr val="00FF99"/>
              </a:buClr>
              <a:buSzPct val="100000"/>
              <a:buFont typeface="Wingdings" panose="05000000000000000000" pitchFamily="2" charset="2"/>
              <a:buChar char="v"/>
            </a:pPr>
            <a:r>
              <a:rPr lang="en-AU" sz="6600" dirty="0" smtClean="0"/>
              <a:t>How many 50c coins make $1?</a:t>
            </a:r>
          </a:p>
          <a:p>
            <a:pPr marL="0" indent="0" algn="ctr">
              <a:buClr>
                <a:srgbClr val="00FF99"/>
              </a:buClr>
              <a:buSzPct val="100000"/>
              <a:buNone/>
            </a:pPr>
            <a:endParaRPr lang="en-AU" sz="6600" dirty="0"/>
          </a:p>
          <a:p>
            <a:pPr marL="0" indent="0" algn="ctr">
              <a:buClr>
                <a:srgbClr val="00FF99"/>
              </a:buClr>
              <a:buSzPct val="100000"/>
              <a:buNone/>
            </a:pPr>
            <a:endParaRPr lang="en-AU" sz="6600" dirty="0"/>
          </a:p>
        </p:txBody>
      </p:sp>
      <p:sp>
        <p:nvSpPr>
          <p:cNvPr id="6" name="TextBox 5"/>
          <p:cNvSpPr txBox="1"/>
          <p:nvPr/>
        </p:nvSpPr>
        <p:spPr>
          <a:xfrm>
            <a:off x="4430332" y="4804630"/>
            <a:ext cx="708338" cy="923330"/>
          </a:xfrm>
          <a:prstGeom prst="rect">
            <a:avLst/>
          </a:prstGeom>
          <a:noFill/>
        </p:spPr>
        <p:txBody>
          <a:bodyPr wrap="square" rtlCol="0">
            <a:spAutoFit/>
          </a:bodyPr>
          <a:lstStyle/>
          <a:p>
            <a:r>
              <a:rPr lang="en-AU" sz="5400" dirty="0" smtClean="0"/>
              <a:t>+</a:t>
            </a:r>
            <a:endParaRPr lang="en-AU" sz="5400" dirty="0"/>
          </a:p>
        </p:txBody>
      </p:sp>
      <p:pic>
        <p:nvPicPr>
          <p:cNvPr id="14" name="Picture 13"/>
          <p:cNvPicPr>
            <a:picLocks noChangeAspect="1"/>
          </p:cNvPicPr>
          <p:nvPr/>
        </p:nvPicPr>
        <p:blipFill>
          <a:blip r:embed="rId2"/>
          <a:stretch>
            <a:fillRect/>
          </a:stretch>
        </p:blipFill>
        <p:spPr>
          <a:xfrm>
            <a:off x="0" y="3627459"/>
            <a:ext cx="4262907" cy="3277673"/>
          </a:xfrm>
          <a:prstGeom prst="rect">
            <a:avLst/>
          </a:prstGeom>
        </p:spPr>
      </p:pic>
      <p:pic>
        <p:nvPicPr>
          <p:cNvPr id="16" name="Picture 15"/>
          <p:cNvPicPr>
            <a:picLocks noChangeAspect="1"/>
          </p:cNvPicPr>
          <p:nvPr/>
        </p:nvPicPr>
        <p:blipFill>
          <a:blip r:embed="rId2"/>
          <a:stretch>
            <a:fillRect/>
          </a:stretch>
        </p:blipFill>
        <p:spPr>
          <a:xfrm>
            <a:off x="5306095" y="3627459"/>
            <a:ext cx="4211392" cy="3277673"/>
          </a:xfrm>
          <a:prstGeom prst="rect">
            <a:avLst/>
          </a:prstGeom>
        </p:spPr>
      </p:pic>
      <p:sp>
        <p:nvSpPr>
          <p:cNvPr id="18" name="TextBox 17"/>
          <p:cNvSpPr txBox="1"/>
          <p:nvPr/>
        </p:nvSpPr>
        <p:spPr>
          <a:xfrm>
            <a:off x="9898487" y="4804630"/>
            <a:ext cx="1455313" cy="923330"/>
          </a:xfrm>
          <a:prstGeom prst="rect">
            <a:avLst/>
          </a:prstGeom>
          <a:noFill/>
        </p:spPr>
        <p:txBody>
          <a:bodyPr wrap="square" rtlCol="0">
            <a:spAutoFit/>
          </a:bodyPr>
          <a:lstStyle/>
          <a:p>
            <a:r>
              <a:rPr lang="en-AU" sz="5400" dirty="0"/>
              <a:t>=</a:t>
            </a:r>
          </a:p>
        </p:txBody>
      </p:sp>
    </p:spTree>
    <p:extLst>
      <p:ext uri="{BB962C8B-B14F-4D97-AF65-F5344CB8AC3E}">
        <p14:creationId xmlns:p14="http://schemas.microsoft.com/office/powerpoint/2010/main" val="14620388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AU" sz="16600" b="1" dirty="0">
                <a:solidFill>
                  <a:srgbClr val="FFFF00"/>
                </a:solidFill>
                <a:effectLst>
                  <a:outerShdw blurRad="38100" dist="38100" dir="2700000" algn="tl">
                    <a:srgbClr val="000000">
                      <a:alpha val="43137"/>
                    </a:srgbClr>
                  </a:outerShdw>
                </a:effectLst>
              </a:rPr>
              <a:t>Answer:</a:t>
            </a:r>
          </a:p>
        </p:txBody>
      </p:sp>
      <p:pic>
        <p:nvPicPr>
          <p:cNvPr id="5" name="Content Placeholder 4"/>
          <p:cNvPicPr>
            <a:picLocks noGrp="1" noChangeAspect="1"/>
          </p:cNvPicPr>
          <p:nvPr>
            <p:ph idx="1"/>
          </p:nvPr>
        </p:nvPicPr>
        <p:blipFill>
          <a:blip r:embed="rId2"/>
          <a:stretch>
            <a:fillRect/>
          </a:stretch>
        </p:blipFill>
        <p:spPr>
          <a:xfrm>
            <a:off x="964705" y="1825625"/>
            <a:ext cx="10262589" cy="4351338"/>
          </a:xfrm>
          <a:prstGeom prst="rect">
            <a:avLst/>
          </a:prstGeom>
        </p:spPr>
      </p:pic>
    </p:spTree>
    <p:extLst>
      <p:ext uri="{BB962C8B-B14F-4D97-AF65-F5344CB8AC3E}">
        <p14:creationId xmlns:p14="http://schemas.microsoft.com/office/powerpoint/2010/main" val="40620409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oAutofit/>
          </a:bodyPr>
          <a:lstStyle/>
          <a:p>
            <a:pPr algn="ctr"/>
            <a:r>
              <a:rPr lang="en-AU" sz="16600" b="1" dirty="0">
                <a:solidFill>
                  <a:srgbClr val="FFFF00"/>
                </a:solidFill>
                <a:effectLst>
                  <a:outerShdw blurRad="38100" dist="38100" dir="2700000" algn="tl">
                    <a:srgbClr val="000000">
                      <a:alpha val="43137"/>
                    </a:srgbClr>
                  </a:outerShdw>
                </a:effectLst>
              </a:rPr>
              <a:t>6</a:t>
            </a:r>
            <a:r>
              <a:rPr lang="en-AU" sz="16600" b="1" smtClean="0">
                <a:solidFill>
                  <a:srgbClr val="FFFF00"/>
                </a:solidFill>
                <a:effectLst>
                  <a:outerShdw blurRad="38100" dist="38100" dir="2700000" algn="tl">
                    <a:srgbClr val="000000">
                      <a:alpha val="43137"/>
                    </a:srgbClr>
                  </a:outerShdw>
                </a:effectLst>
              </a:rPr>
              <a:t>. </a:t>
            </a:r>
            <a:endParaRPr lang="en-AU" sz="16600" b="1" dirty="0">
              <a:solidFill>
                <a:srgbClr val="FFFF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74778" y="1848453"/>
            <a:ext cx="10515600" cy="4351338"/>
          </a:xfrm>
        </p:spPr>
        <p:txBody>
          <a:bodyPr>
            <a:normAutofit/>
          </a:bodyPr>
          <a:lstStyle/>
          <a:p>
            <a:pPr algn="ctr">
              <a:buClr>
                <a:srgbClr val="00FF99"/>
              </a:buClr>
              <a:buSzPct val="100000"/>
              <a:buFont typeface="Wingdings" panose="05000000000000000000" pitchFamily="2" charset="2"/>
              <a:buChar char="v"/>
            </a:pPr>
            <a:r>
              <a:rPr lang="en-AU" sz="6600" dirty="0" smtClean="0"/>
              <a:t>How many ways can you make 50c?</a:t>
            </a:r>
          </a:p>
          <a:p>
            <a:pPr marL="0" indent="0" algn="ctr">
              <a:buClr>
                <a:srgbClr val="00FF99"/>
              </a:buClr>
              <a:buSzPct val="100000"/>
              <a:buNone/>
            </a:pPr>
            <a:endParaRPr lang="en-AU" sz="6600" dirty="0"/>
          </a:p>
          <a:p>
            <a:pPr marL="0" indent="0" algn="ctr">
              <a:buClr>
                <a:srgbClr val="00FF99"/>
              </a:buClr>
              <a:buSzPct val="100000"/>
              <a:buNone/>
            </a:pPr>
            <a:endParaRPr lang="en-AU" sz="6600" dirty="0"/>
          </a:p>
        </p:txBody>
      </p:sp>
      <p:pic>
        <p:nvPicPr>
          <p:cNvPr id="32" name="Content Placeholder 3"/>
          <p:cNvPicPr>
            <a:picLocks noChangeAspect="1"/>
          </p:cNvPicPr>
          <p:nvPr/>
        </p:nvPicPr>
        <p:blipFill>
          <a:blip r:embed="rId2"/>
          <a:stretch>
            <a:fillRect/>
          </a:stretch>
        </p:blipFill>
        <p:spPr>
          <a:xfrm>
            <a:off x="458543" y="3465670"/>
            <a:ext cx="1674816" cy="822996"/>
          </a:xfrm>
          <a:prstGeom prst="rect">
            <a:avLst/>
          </a:prstGeom>
        </p:spPr>
      </p:pic>
      <p:pic>
        <p:nvPicPr>
          <p:cNvPr id="35" name="Content Placeholder 3"/>
          <p:cNvPicPr>
            <a:picLocks noChangeAspect="1"/>
          </p:cNvPicPr>
          <p:nvPr/>
        </p:nvPicPr>
        <p:blipFill>
          <a:blip r:embed="rId2"/>
          <a:stretch>
            <a:fillRect/>
          </a:stretch>
        </p:blipFill>
        <p:spPr>
          <a:xfrm>
            <a:off x="2626995" y="3465669"/>
            <a:ext cx="1737012" cy="853559"/>
          </a:xfrm>
          <a:prstGeom prst="rect">
            <a:avLst/>
          </a:prstGeom>
        </p:spPr>
      </p:pic>
      <p:sp>
        <p:nvSpPr>
          <p:cNvPr id="6" name="TextBox 5"/>
          <p:cNvSpPr txBox="1"/>
          <p:nvPr/>
        </p:nvSpPr>
        <p:spPr>
          <a:xfrm>
            <a:off x="2082998" y="3432300"/>
            <a:ext cx="708338" cy="923330"/>
          </a:xfrm>
          <a:prstGeom prst="rect">
            <a:avLst/>
          </a:prstGeom>
          <a:noFill/>
        </p:spPr>
        <p:txBody>
          <a:bodyPr wrap="square" rtlCol="0">
            <a:spAutoFit/>
          </a:bodyPr>
          <a:lstStyle/>
          <a:p>
            <a:r>
              <a:rPr lang="en-AU" sz="5400" dirty="0" smtClean="0"/>
              <a:t>+</a:t>
            </a:r>
            <a:endParaRPr lang="en-AU" sz="5400" dirty="0"/>
          </a:p>
        </p:txBody>
      </p:sp>
      <p:sp>
        <p:nvSpPr>
          <p:cNvPr id="39" name="TextBox 38"/>
          <p:cNvSpPr txBox="1"/>
          <p:nvPr/>
        </p:nvSpPr>
        <p:spPr>
          <a:xfrm>
            <a:off x="4282336" y="3383074"/>
            <a:ext cx="708338" cy="923330"/>
          </a:xfrm>
          <a:prstGeom prst="rect">
            <a:avLst/>
          </a:prstGeom>
          <a:noFill/>
        </p:spPr>
        <p:txBody>
          <a:bodyPr wrap="square" rtlCol="0">
            <a:spAutoFit/>
          </a:bodyPr>
          <a:lstStyle/>
          <a:p>
            <a:r>
              <a:rPr lang="en-AU" sz="5400" dirty="0" smtClean="0"/>
              <a:t>+</a:t>
            </a:r>
            <a:endParaRPr lang="en-AU" sz="5400" dirty="0"/>
          </a:p>
        </p:txBody>
      </p:sp>
      <p:pic>
        <p:nvPicPr>
          <p:cNvPr id="14" name="Picture 13"/>
          <p:cNvPicPr>
            <a:picLocks noChangeAspect="1"/>
          </p:cNvPicPr>
          <p:nvPr/>
        </p:nvPicPr>
        <p:blipFill>
          <a:blip r:embed="rId3"/>
          <a:stretch>
            <a:fillRect/>
          </a:stretch>
        </p:blipFill>
        <p:spPr>
          <a:xfrm>
            <a:off x="4851160" y="3466901"/>
            <a:ext cx="1550484" cy="875762"/>
          </a:xfrm>
          <a:prstGeom prst="rect">
            <a:avLst/>
          </a:prstGeom>
        </p:spPr>
      </p:pic>
      <p:pic>
        <p:nvPicPr>
          <p:cNvPr id="20" name="Picture 19"/>
          <p:cNvPicPr>
            <a:picLocks noChangeAspect="1"/>
          </p:cNvPicPr>
          <p:nvPr/>
        </p:nvPicPr>
        <p:blipFill>
          <a:blip r:embed="rId3"/>
          <a:stretch>
            <a:fillRect/>
          </a:stretch>
        </p:blipFill>
        <p:spPr>
          <a:xfrm>
            <a:off x="455165" y="4342663"/>
            <a:ext cx="1678193" cy="875762"/>
          </a:xfrm>
          <a:prstGeom prst="rect">
            <a:avLst/>
          </a:prstGeom>
        </p:spPr>
      </p:pic>
      <p:pic>
        <p:nvPicPr>
          <p:cNvPr id="21" name="Picture 20"/>
          <p:cNvPicPr>
            <a:picLocks noChangeAspect="1"/>
          </p:cNvPicPr>
          <p:nvPr/>
        </p:nvPicPr>
        <p:blipFill>
          <a:blip r:embed="rId3"/>
          <a:stretch>
            <a:fillRect/>
          </a:stretch>
        </p:blipFill>
        <p:spPr>
          <a:xfrm>
            <a:off x="9152855" y="4399191"/>
            <a:ext cx="1678193" cy="875762"/>
          </a:xfrm>
          <a:prstGeom prst="rect">
            <a:avLst/>
          </a:prstGeom>
        </p:spPr>
      </p:pic>
      <p:pic>
        <p:nvPicPr>
          <p:cNvPr id="22" name="Picture 21"/>
          <p:cNvPicPr>
            <a:picLocks noChangeAspect="1"/>
          </p:cNvPicPr>
          <p:nvPr/>
        </p:nvPicPr>
        <p:blipFill>
          <a:blip r:embed="rId3"/>
          <a:stretch>
            <a:fillRect/>
          </a:stretch>
        </p:blipFill>
        <p:spPr>
          <a:xfrm>
            <a:off x="4869237" y="4402180"/>
            <a:ext cx="1532408" cy="875762"/>
          </a:xfrm>
          <a:prstGeom prst="rect">
            <a:avLst/>
          </a:prstGeom>
        </p:spPr>
      </p:pic>
      <p:pic>
        <p:nvPicPr>
          <p:cNvPr id="23" name="Picture 22"/>
          <p:cNvPicPr>
            <a:picLocks noChangeAspect="1"/>
          </p:cNvPicPr>
          <p:nvPr/>
        </p:nvPicPr>
        <p:blipFill>
          <a:blip r:embed="rId3"/>
          <a:stretch>
            <a:fillRect/>
          </a:stretch>
        </p:blipFill>
        <p:spPr>
          <a:xfrm>
            <a:off x="2638587" y="4360775"/>
            <a:ext cx="1725420" cy="875762"/>
          </a:xfrm>
          <a:prstGeom prst="rect">
            <a:avLst/>
          </a:prstGeom>
        </p:spPr>
      </p:pic>
      <p:pic>
        <p:nvPicPr>
          <p:cNvPr id="24" name="Picture 23"/>
          <p:cNvPicPr>
            <a:picLocks noChangeAspect="1"/>
          </p:cNvPicPr>
          <p:nvPr/>
        </p:nvPicPr>
        <p:blipFill>
          <a:blip r:embed="rId3"/>
          <a:stretch>
            <a:fillRect/>
          </a:stretch>
        </p:blipFill>
        <p:spPr>
          <a:xfrm>
            <a:off x="6999856" y="4402180"/>
            <a:ext cx="1678193" cy="875762"/>
          </a:xfrm>
          <a:prstGeom prst="rect">
            <a:avLst/>
          </a:prstGeom>
        </p:spPr>
      </p:pic>
      <p:sp>
        <p:nvSpPr>
          <p:cNvPr id="25" name="TextBox 24"/>
          <p:cNvSpPr txBox="1"/>
          <p:nvPr/>
        </p:nvSpPr>
        <p:spPr>
          <a:xfrm rot="10530264" flipV="1">
            <a:off x="10709896" y="4217268"/>
            <a:ext cx="2484231" cy="923330"/>
          </a:xfrm>
          <a:prstGeom prst="rect">
            <a:avLst/>
          </a:prstGeom>
          <a:noFill/>
        </p:spPr>
        <p:txBody>
          <a:bodyPr wrap="square" rtlCol="0">
            <a:spAutoFit/>
          </a:bodyPr>
          <a:lstStyle/>
          <a:p>
            <a:r>
              <a:rPr lang="en-AU" sz="5400" dirty="0"/>
              <a:t>=</a:t>
            </a:r>
          </a:p>
        </p:txBody>
      </p:sp>
      <p:sp>
        <p:nvSpPr>
          <p:cNvPr id="27" name="TextBox 26"/>
          <p:cNvSpPr txBox="1"/>
          <p:nvPr/>
        </p:nvSpPr>
        <p:spPr>
          <a:xfrm>
            <a:off x="8651201" y="4355647"/>
            <a:ext cx="708338" cy="923330"/>
          </a:xfrm>
          <a:prstGeom prst="rect">
            <a:avLst/>
          </a:prstGeom>
          <a:noFill/>
        </p:spPr>
        <p:txBody>
          <a:bodyPr wrap="square" rtlCol="0">
            <a:spAutoFit/>
          </a:bodyPr>
          <a:lstStyle/>
          <a:p>
            <a:r>
              <a:rPr lang="en-AU" sz="5400" dirty="0" smtClean="0"/>
              <a:t>+</a:t>
            </a:r>
            <a:endParaRPr lang="en-AU" sz="5400" dirty="0"/>
          </a:p>
        </p:txBody>
      </p:sp>
      <p:sp>
        <p:nvSpPr>
          <p:cNvPr id="29" name="TextBox 28"/>
          <p:cNvSpPr txBox="1"/>
          <p:nvPr/>
        </p:nvSpPr>
        <p:spPr>
          <a:xfrm>
            <a:off x="6414772" y="4342663"/>
            <a:ext cx="708338" cy="923330"/>
          </a:xfrm>
          <a:prstGeom prst="rect">
            <a:avLst/>
          </a:prstGeom>
          <a:noFill/>
        </p:spPr>
        <p:txBody>
          <a:bodyPr wrap="square" rtlCol="0">
            <a:spAutoFit/>
          </a:bodyPr>
          <a:lstStyle/>
          <a:p>
            <a:r>
              <a:rPr lang="en-AU" sz="5400" dirty="0" smtClean="0"/>
              <a:t>+</a:t>
            </a:r>
            <a:endParaRPr lang="en-AU" sz="5400" dirty="0"/>
          </a:p>
        </p:txBody>
      </p:sp>
      <p:sp>
        <p:nvSpPr>
          <p:cNvPr id="30" name="TextBox 29"/>
          <p:cNvSpPr txBox="1"/>
          <p:nvPr/>
        </p:nvSpPr>
        <p:spPr>
          <a:xfrm>
            <a:off x="4301697" y="4278412"/>
            <a:ext cx="708338" cy="923330"/>
          </a:xfrm>
          <a:prstGeom prst="rect">
            <a:avLst/>
          </a:prstGeom>
          <a:noFill/>
        </p:spPr>
        <p:txBody>
          <a:bodyPr wrap="square" rtlCol="0">
            <a:spAutoFit/>
          </a:bodyPr>
          <a:lstStyle/>
          <a:p>
            <a:r>
              <a:rPr lang="en-AU" sz="5400" dirty="0" smtClean="0"/>
              <a:t>+</a:t>
            </a:r>
            <a:endParaRPr lang="en-AU" sz="5400" dirty="0"/>
          </a:p>
        </p:txBody>
      </p:sp>
      <p:sp>
        <p:nvSpPr>
          <p:cNvPr id="31" name="TextBox 30"/>
          <p:cNvSpPr txBox="1"/>
          <p:nvPr/>
        </p:nvSpPr>
        <p:spPr>
          <a:xfrm>
            <a:off x="2097474" y="4225782"/>
            <a:ext cx="708338" cy="923330"/>
          </a:xfrm>
          <a:prstGeom prst="rect">
            <a:avLst/>
          </a:prstGeom>
          <a:noFill/>
        </p:spPr>
        <p:txBody>
          <a:bodyPr wrap="square" rtlCol="0">
            <a:spAutoFit/>
          </a:bodyPr>
          <a:lstStyle/>
          <a:p>
            <a:r>
              <a:rPr lang="en-AU" sz="5400" dirty="0" smtClean="0"/>
              <a:t>+</a:t>
            </a:r>
            <a:endParaRPr lang="en-AU" sz="5400" dirty="0"/>
          </a:p>
        </p:txBody>
      </p:sp>
      <p:pic>
        <p:nvPicPr>
          <p:cNvPr id="41" name="Picture 40"/>
          <p:cNvPicPr>
            <a:picLocks noChangeAspect="1"/>
          </p:cNvPicPr>
          <p:nvPr/>
        </p:nvPicPr>
        <p:blipFill>
          <a:blip r:embed="rId3"/>
          <a:stretch>
            <a:fillRect/>
          </a:stretch>
        </p:blipFill>
        <p:spPr>
          <a:xfrm>
            <a:off x="2656404" y="5333533"/>
            <a:ext cx="1707603" cy="875762"/>
          </a:xfrm>
          <a:prstGeom prst="rect">
            <a:avLst/>
          </a:prstGeom>
        </p:spPr>
      </p:pic>
      <p:pic>
        <p:nvPicPr>
          <p:cNvPr id="42" name="Picture 41"/>
          <p:cNvPicPr>
            <a:picLocks noChangeAspect="1"/>
          </p:cNvPicPr>
          <p:nvPr/>
        </p:nvPicPr>
        <p:blipFill>
          <a:blip r:embed="rId3"/>
          <a:stretch>
            <a:fillRect/>
          </a:stretch>
        </p:blipFill>
        <p:spPr>
          <a:xfrm>
            <a:off x="455165" y="5303774"/>
            <a:ext cx="1678193" cy="875762"/>
          </a:xfrm>
          <a:prstGeom prst="rect">
            <a:avLst/>
          </a:prstGeom>
        </p:spPr>
      </p:pic>
      <p:pic>
        <p:nvPicPr>
          <p:cNvPr id="43" name="Content Placeholder 3"/>
          <p:cNvPicPr>
            <a:picLocks noChangeAspect="1"/>
          </p:cNvPicPr>
          <p:nvPr/>
        </p:nvPicPr>
        <p:blipFill>
          <a:blip r:embed="rId2"/>
          <a:stretch>
            <a:fillRect/>
          </a:stretch>
        </p:blipFill>
        <p:spPr>
          <a:xfrm>
            <a:off x="4845475" y="5350984"/>
            <a:ext cx="1556169" cy="853559"/>
          </a:xfrm>
          <a:prstGeom prst="rect">
            <a:avLst/>
          </a:prstGeom>
        </p:spPr>
      </p:pic>
      <p:sp>
        <p:nvSpPr>
          <p:cNvPr id="44" name="TextBox 43"/>
          <p:cNvSpPr txBox="1"/>
          <p:nvPr/>
        </p:nvSpPr>
        <p:spPr>
          <a:xfrm>
            <a:off x="6623279" y="3432300"/>
            <a:ext cx="1455313" cy="923330"/>
          </a:xfrm>
          <a:prstGeom prst="rect">
            <a:avLst/>
          </a:prstGeom>
          <a:noFill/>
        </p:spPr>
        <p:txBody>
          <a:bodyPr wrap="square" rtlCol="0">
            <a:spAutoFit/>
          </a:bodyPr>
          <a:lstStyle/>
          <a:p>
            <a:r>
              <a:rPr lang="en-AU" sz="5400" dirty="0"/>
              <a:t>=</a:t>
            </a:r>
          </a:p>
        </p:txBody>
      </p:sp>
      <p:sp>
        <p:nvSpPr>
          <p:cNvPr id="45" name="TextBox 44"/>
          <p:cNvSpPr txBox="1"/>
          <p:nvPr/>
        </p:nvSpPr>
        <p:spPr>
          <a:xfrm>
            <a:off x="6648420" y="5230926"/>
            <a:ext cx="1455313" cy="923330"/>
          </a:xfrm>
          <a:prstGeom prst="rect">
            <a:avLst/>
          </a:prstGeom>
          <a:noFill/>
        </p:spPr>
        <p:txBody>
          <a:bodyPr wrap="square" rtlCol="0">
            <a:spAutoFit/>
          </a:bodyPr>
          <a:lstStyle/>
          <a:p>
            <a:r>
              <a:rPr lang="en-AU" sz="5400" dirty="0"/>
              <a:t>=</a:t>
            </a:r>
          </a:p>
        </p:txBody>
      </p:sp>
    </p:spTree>
    <p:extLst>
      <p:ext uri="{BB962C8B-B14F-4D97-AF65-F5344CB8AC3E}">
        <p14:creationId xmlns:p14="http://schemas.microsoft.com/office/powerpoint/2010/main" val="16513202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AU" sz="16600" b="1" dirty="0">
                <a:solidFill>
                  <a:srgbClr val="FFFF00"/>
                </a:solidFill>
                <a:effectLst>
                  <a:outerShdw blurRad="38100" dist="38100" dir="2700000" algn="tl">
                    <a:srgbClr val="000000">
                      <a:alpha val="43137"/>
                    </a:srgbClr>
                  </a:outerShdw>
                </a:effectLst>
              </a:rPr>
              <a:t>Answer:</a:t>
            </a:r>
          </a:p>
        </p:txBody>
      </p:sp>
      <p:sp>
        <p:nvSpPr>
          <p:cNvPr id="3" name="Content Placeholder 2"/>
          <p:cNvSpPr>
            <a:spLocks noGrp="1"/>
          </p:cNvSpPr>
          <p:nvPr>
            <p:ph idx="1"/>
          </p:nvPr>
        </p:nvSpPr>
        <p:spPr/>
        <p:txBody>
          <a:bodyPr/>
          <a:lstStyle/>
          <a:p>
            <a:endParaRPr lang="en-AU"/>
          </a:p>
        </p:txBody>
      </p:sp>
      <p:pic>
        <p:nvPicPr>
          <p:cNvPr id="6" name="Picture 5"/>
          <p:cNvPicPr>
            <a:picLocks noChangeAspect="1"/>
          </p:cNvPicPr>
          <p:nvPr/>
        </p:nvPicPr>
        <p:blipFill>
          <a:blip r:embed="rId2"/>
          <a:stretch>
            <a:fillRect/>
          </a:stretch>
        </p:blipFill>
        <p:spPr>
          <a:xfrm>
            <a:off x="838200" y="1825624"/>
            <a:ext cx="10515600" cy="5032375"/>
          </a:xfrm>
          <a:prstGeom prst="rect">
            <a:avLst/>
          </a:prstGeom>
        </p:spPr>
      </p:pic>
    </p:spTree>
    <p:extLst>
      <p:ext uri="{BB962C8B-B14F-4D97-AF65-F5344CB8AC3E}">
        <p14:creationId xmlns:p14="http://schemas.microsoft.com/office/powerpoint/2010/main" val="21337123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oAutofit/>
          </a:bodyPr>
          <a:lstStyle/>
          <a:p>
            <a:pPr algn="ctr"/>
            <a:r>
              <a:rPr lang="en-AU" sz="16600" b="1" dirty="0">
                <a:solidFill>
                  <a:srgbClr val="FFFF00"/>
                </a:solidFill>
                <a:effectLst>
                  <a:outerShdw blurRad="38100" dist="38100" dir="2700000" algn="tl">
                    <a:srgbClr val="000000">
                      <a:alpha val="43137"/>
                    </a:srgbClr>
                  </a:outerShdw>
                </a:effectLst>
              </a:rPr>
              <a:t>7</a:t>
            </a:r>
            <a:r>
              <a:rPr lang="en-AU" sz="16600" b="1" dirty="0" smtClean="0">
                <a:solidFill>
                  <a:srgbClr val="FFFF00"/>
                </a:solidFill>
                <a:effectLst>
                  <a:outerShdw blurRad="38100" dist="38100" dir="2700000" algn="tl">
                    <a:srgbClr val="000000">
                      <a:alpha val="43137"/>
                    </a:srgbClr>
                  </a:outerShdw>
                </a:effectLst>
              </a:rPr>
              <a:t>. </a:t>
            </a:r>
            <a:endParaRPr lang="en-AU" sz="16600" b="1" dirty="0">
              <a:solidFill>
                <a:srgbClr val="FFFF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74778" y="1848453"/>
            <a:ext cx="10515600" cy="4351338"/>
          </a:xfrm>
        </p:spPr>
        <p:txBody>
          <a:bodyPr>
            <a:normAutofit/>
          </a:bodyPr>
          <a:lstStyle/>
          <a:p>
            <a:pPr algn="ctr">
              <a:buClr>
                <a:srgbClr val="00FF99"/>
              </a:buClr>
              <a:buSzPct val="100000"/>
              <a:buFont typeface="Wingdings" panose="05000000000000000000" pitchFamily="2" charset="2"/>
              <a:buChar char="v"/>
            </a:pPr>
            <a:r>
              <a:rPr lang="en-AU" sz="6600" dirty="0" smtClean="0"/>
              <a:t>I have three coins that total 40c- What coins are they?</a:t>
            </a:r>
          </a:p>
          <a:p>
            <a:pPr marL="0" indent="0" algn="ctr">
              <a:buClr>
                <a:srgbClr val="00FF99"/>
              </a:buClr>
              <a:buSzPct val="100000"/>
              <a:buNone/>
            </a:pPr>
            <a:endParaRPr lang="en-AU" sz="6600" dirty="0"/>
          </a:p>
          <a:p>
            <a:pPr marL="0" indent="0" algn="ctr">
              <a:buClr>
                <a:srgbClr val="00FF99"/>
              </a:buClr>
              <a:buSzPct val="100000"/>
              <a:buNone/>
            </a:pPr>
            <a:endParaRPr lang="en-AU" sz="6600" dirty="0"/>
          </a:p>
        </p:txBody>
      </p:sp>
      <p:pic>
        <p:nvPicPr>
          <p:cNvPr id="32" name="Content Placeholder 3"/>
          <p:cNvPicPr>
            <a:picLocks noChangeAspect="1"/>
          </p:cNvPicPr>
          <p:nvPr/>
        </p:nvPicPr>
        <p:blipFill>
          <a:blip r:embed="rId2"/>
          <a:stretch>
            <a:fillRect/>
          </a:stretch>
        </p:blipFill>
        <p:spPr>
          <a:xfrm>
            <a:off x="880437" y="3812146"/>
            <a:ext cx="2352160" cy="2534327"/>
          </a:xfrm>
          <a:prstGeom prst="rect">
            <a:avLst/>
          </a:prstGeom>
        </p:spPr>
      </p:pic>
      <p:pic>
        <p:nvPicPr>
          <p:cNvPr id="14" name="Picture 13"/>
          <p:cNvPicPr>
            <a:picLocks noChangeAspect="1"/>
          </p:cNvPicPr>
          <p:nvPr/>
        </p:nvPicPr>
        <p:blipFill>
          <a:blip r:embed="rId3"/>
          <a:stretch>
            <a:fillRect/>
          </a:stretch>
        </p:blipFill>
        <p:spPr>
          <a:xfrm>
            <a:off x="3594893" y="3812145"/>
            <a:ext cx="2790832" cy="2545410"/>
          </a:xfrm>
          <a:prstGeom prst="rect">
            <a:avLst/>
          </a:prstGeom>
        </p:spPr>
      </p:pic>
      <p:pic>
        <p:nvPicPr>
          <p:cNvPr id="20" name="Picture 19"/>
          <p:cNvPicPr>
            <a:picLocks noChangeAspect="1"/>
          </p:cNvPicPr>
          <p:nvPr/>
        </p:nvPicPr>
        <p:blipFill>
          <a:blip r:embed="rId3"/>
          <a:stretch>
            <a:fillRect/>
          </a:stretch>
        </p:blipFill>
        <p:spPr>
          <a:xfrm>
            <a:off x="6865768" y="3809550"/>
            <a:ext cx="2755958" cy="2536923"/>
          </a:xfrm>
          <a:prstGeom prst="rect">
            <a:avLst/>
          </a:prstGeom>
        </p:spPr>
      </p:pic>
      <p:sp>
        <p:nvSpPr>
          <p:cNvPr id="30" name="TextBox 29"/>
          <p:cNvSpPr txBox="1"/>
          <p:nvPr/>
        </p:nvSpPr>
        <p:spPr>
          <a:xfrm>
            <a:off x="6385725" y="4633815"/>
            <a:ext cx="708338" cy="923330"/>
          </a:xfrm>
          <a:prstGeom prst="rect">
            <a:avLst/>
          </a:prstGeom>
          <a:noFill/>
        </p:spPr>
        <p:txBody>
          <a:bodyPr wrap="square" rtlCol="0">
            <a:spAutoFit/>
          </a:bodyPr>
          <a:lstStyle/>
          <a:p>
            <a:r>
              <a:rPr lang="en-AU" sz="5400" dirty="0" smtClean="0"/>
              <a:t>+</a:t>
            </a:r>
            <a:endParaRPr lang="en-AU" sz="5400" dirty="0"/>
          </a:p>
        </p:txBody>
      </p:sp>
      <p:sp>
        <p:nvSpPr>
          <p:cNvPr id="31" name="TextBox 30"/>
          <p:cNvSpPr txBox="1"/>
          <p:nvPr/>
        </p:nvSpPr>
        <p:spPr>
          <a:xfrm>
            <a:off x="3149724" y="4676933"/>
            <a:ext cx="708338" cy="923330"/>
          </a:xfrm>
          <a:prstGeom prst="rect">
            <a:avLst/>
          </a:prstGeom>
          <a:noFill/>
        </p:spPr>
        <p:txBody>
          <a:bodyPr wrap="square" rtlCol="0">
            <a:spAutoFit/>
          </a:bodyPr>
          <a:lstStyle/>
          <a:p>
            <a:r>
              <a:rPr lang="en-AU" sz="5400" dirty="0" smtClean="0"/>
              <a:t>+</a:t>
            </a:r>
            <a:endParaRPr lang="en-AU" sz="5400" dirty="0"/>
          </a:p>
        </p:txBody>
      </p:sp>
      <p:sp>
        <p:nvSpPr>
          <p:cNvPr id="28" name="TextBox 27"/>
          <p:cNvSpPr txBox="1"/>
          <p:nvPr/>
        </p:nvSpPr>
        <p:spPr>
          <a:xfrm>
            <a:off x="9530726" y="4669107"/>
            <a:ext cx="708338" cy="923330"/>
          </a:xfrm>
          <a:prstGeom prst="rect">
            <a:avLst/>
          </a:prstGeom>
          <a:noFill/>
        </p:spPr>
        <p:txBody>
          <a:bodyPr wrap="square" rtlCol="0">
            <a:spAutoFit/>
          </a:bodyPr>
          <a:lstStyle/>
          <a:p>
            <a:r>
              <a:rPr lang="en-AU" sz="5400" dirty="0"/>
              <a:t>=</a:t>
            </a:r>
          </a:p>
        </p:txBody>
      </p:sp>
    </p:spTree>
    <p:extLst>
      <p:ext uri="{BB962C8B-B14F-4D97-AF65-F5344CB8AC3E}">
        <p14:creationId xmlns:p14="http://schemas.microsoft.com/office/powerpoint/2010/main" val="7890321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AU" sz="16600" b="1" dirty="0">
                <a:solidFill>
                  <a:srgbClr val="FFFF00"/>
                </a:solidFill>
                <a:effectLst>
                  <a:outerShdw blurRad="38100" dist="38100" dir="2700000" algn="tl">
                    <a:srgbClr val="000000">
                      <a:alpha val="43137"/>
                    </a:srgbClr>
                  </a:outerShdw>
                </a:effectLst>
              </a:rPr>
              <a:t>Answer:</a:t>
            </a:r>
          </a:p>
        </p:txBody>
      </p:sp>
      <p:pic>
        <p:nvPicPr>
          <p:cNvPr id="7" name="Content Placeholder 3"/>
          <p:cNvPicPr>
            <a:picLocks noGrp="1" noChangeAspect="1"/>
          </p:cNvPicPr>
          <p:nvPr>
            <p:ph idx="1"/>
          </p:nvPr>
        </p:nvPicPr>
        <p:blipFill>
          <a:blip r:embed="rId2"/>
          <a:stretch>
            <a:fillRect/>
          </a:stretch>
        </p:blipFill>
        <p:spPr>
          <a:xfrm>
            <a:off x="838200" y="1690688"/>
            <a:ext cx="5150476" cy="5167312"/>
          </a:xfrm>
          <a:prstGeom prst="rect">
            <a:avLst/>
          </a:prstGeom>
        </p:spPr>
      </p:pic>
      <p:pic>
        <p:nvPicPr>
          <p:cNvPr id="8" name="Content Placeholder 3"/>
          <p:cNvPicPr>
            <a:picLocks noChangeAspect="1"/>
          </p:cNvPicPr>
          <p:nvPr/>
        </p:nvPicPr>
        <p:blipFill>
          <a:blip r:embed="rId2"/>
          <a:stretch>
            <a:fillRect/>
          </a:stretch>
        </p:blipFill>
        <p:spPr>
          <a:xfrm>
            <a:off x="5988676" y="1690689"/>
            <a:ext cx="5365124" cy="5167312"/>
          </a:xfrm>
          <a:prstGeom prst="rect">
            <a:avLst/>
          </a:prstGeom>
        </p:spPr>
      </p:pic>
    </p:spTree>
    <p:extLst>
      <p:ext uri="{BB962C8B-B14F-4D97-AF65-F5344CB8AC3E}">
        <p14:creationId xmlns:p14="http://schemas.microsoft.com/office/powerpoint/2010/main" val="5704891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8</a:t>
            </a:r>
            <a:endParaRPr lang="en-AU" dirty="0"/>
          </a:p>
        </p:txBody>
      </p:sp>
      <p:sp>
        <p:nvSpPr>
          <p:cNvPr id="3" name="Content Placeholder 2"/>
          <p:cNvSpPr>
            <a:spLocks noGrp="1"/>
          </p:cNvSpPr>
          <p:nvPr>
            <p:ph idx="1"/>
          </p:nvPr>
        </p:nvSpPr>
        <p:spPr/>
        <p:txBody>
          <a:bodyPr>
            <a:normAutofit/>
          </a:bodyPr>
          <a:lstStyle/>
          <a:p>
            <a:pPr algn="ctr">
              <a:buClr>
                <a:srgbClr val="00FF99"/>
              </a:buClr>
              <a:buSzPct val="100000"/>
              <a:buFont typeface="Wingdings" panose="05000000000000000000" pitchFamily="2" charset="2"/>
              <a:buChar char="v"/>
            </a:pPr>
            <a:r>
              <a:rPr lang="en-AU" sz="6600" dirty="0" smtClean="0"/>
              <a:t>I have coins that make a dollar – What are they?</a:t>
            </a:r>
            <a:endParaRPr lang="en-AU" sz="6600" dirty="0"/>
          </a:p>
        </p:txBody>
      </p:sp>
      <p:pic>
        <p:nvPicPr>
          <p:cNvPr id="4" name="Picture 3"/>
          <p:cNvPicPr>
            <a:picLocks noChangeAspect="1"/>
          </p:cNvPicPr>
          <p:nvPr/>
        </p:nvPicPr>
        <p:blipFill>
          <a:blip r:embed="rId2"/>
          <a:stretch>
            <a:fillRect/>
          </a:stretch>
        </p:blipFill>
        <p:spPr>
          <a:xfrm>
            <a:off x="838200" y="3660820"/>
            <a:ext cx="1750454" cy="3197180"/>
          </a:xfrm>
          <a:prstGeom prst="rect">
            <a:avLst/>
          </a:prstGeom>
        </p:spPr>
      </p:pic>
      <p:pic>
        <p:nvPicPr>
          <p:cNvPr id="5" name="Picture 4"/>
          <p:cNvPicPr>
            <a:picLocks noChangeAspect="1"/>
          </p:cNvPicPr>
          <p:nvPr/>
        </p:nvPicPr>
        <p:blipFill>
          <a:blip r:embed="rId2"/>
          <a:stretch>
            <a:fillRect/>
          </a:stretch>
        </p:blipFill>
        <p:spPr>
          <a:xfrm>
            <a:off x="2896455" y="3660817"/>
            <a:ext cx="1611152" cy="3197181"/>
          </a:xfrm>
          <a:prstGeom prst="rect">
            <a:avLst/>
          </a:prstGeom>
        </p:spPr>
      </p:pic>
      <p:pic>
        <p:nvPicPr>
          <p:cNvPr id="9" name="Picture 8"/>
          <p:cNvPicPr>
            <a:picLocks noChangeAspect="1"/>
          </p:cNvPicPr>
          <p:nvPr/>
        </p:nvPicPr>
        <p:blipFill>
          <a:blip r:embed="rId2"/>
          <a:stretch>
            <a:fillRect/>
          </a:stretch>
        </p:blipFill>
        <p:spPr>
          <a:xfrm>
            <a:off x="8743225" y="3660819"/>
            <a:ext cx="1727300" cy="3197181"/>
          </a:xfrm>
          <a:prstGeom prst="rect">
            <a:avLst/>
          </a:prstGeom>
        </p:spPr>
      </p:pic>
      <p:pic>
        <p:nvPicPr>
          <p:cNvPr id="10" name="Picture 9"/>
          <p:cNvPicPr>
            <a:picLocks noChangeAspect="1"/>
          </p:cNvPicPr>
          <p:nvPr/>
        </p:nvPicPr>
        <p:blipFill>
          <a:blip r:embed="rId2"/>
          <a:stretch>
            <a:fillRect/>
          </a:stretch>
        </p:blipFill>
        <p:spPr>
          <a:xfrm>
            <a:off x="6734361" y="3660819"/>
            <a:ext cx="1649785" cy="3197181"/>
          </a:xfrm>
          <a:prstGeom prst="rect">
            <a:avLst/>
          </a:prstGeom>
        </p:spPr>
      </p:pic>
      <p:pic>
        <p:nvPicPr>
          <p:cNvPr id="11" name="Picture 10"/>
          <p:cNvPicPr>
            <a:picLocks noChangeAspect="1"/>
          </p:cNvPicPr>
          <p:nvPr/>
        </p:nvPicPr>
        <p:blipFill>
          <a:blip r:embed="rId2"/>
          <a:stretch>
            <a:fillRect/>
          </a:stretch>
        </p:blipFill>
        <p:spPr>
          <a:xfrm>
            <a:off x="4815409" y="3660817"/>
            <a:ext cx="1611150" cy="3197181"/>
          </a:xfrm>
          <a:prstGeom prst="rect">
            <a:avLst/>
          </a:prstGeom>
        </p:spPr>
      </p:pic>
      <p:sp>
        <p:nvSpPr>
          <p:cNvPr id="12" name="TextBox 11"/>
          <p:cNvSpPr txBox="1"/>
          <p:nvPr/>
        </p:nvSpPr>
        <p:spPr>
          <a:xfrm>
            <a:off x="10475435" y="4797670"/>
            <a:ext cx="708338" cy="923330"/>
          </a:xfrm>
          <a:prstGeom prst="rect">
            <a:avLst/>
          </a:prstGeom>
          <a:noFill/>
        </p:spPr>
        <p:txBody>
          <a:bodyPr wrap="square" rtlCol="0">
            <a:spAutoFit/>
          </a:bodyPr>
          <a:lstStyle/>
          <a:p>
            <a:r>
              <a:rPr lang="en-AU" sz="5400" dirty="0"/>
              <a:t>=</a:t>
            </a:r>
          </a:p>
        </p:txBody>
      </p:sp>
      <p:sp>
        <p:nvSpPr>
          <p:cNvPr id="13" name="TextBox 12"/>
          <p:cNvSpPr txBox="1"/>
          <p:nvPr/>
        </p:nvSpPr>
        <p:spPr>
          <a:xfrm>
            <a:off x="8299144" y="4836062"/>
            <a:ext cx="708338" cy="923330"/>
          </a:xfrm>
          <a:prstGeom prst="rect">
            <a:avLst/>
          </a:prstGeom>
          <a:noFill/>
        </p:spPr>
        <p:txBody>
          <a:bodyPr wrap="square" rtlCol="0">
            <a:spAutoFit/>
          </a:bodyPr>
          <a:lstStyle/>
          <a:p>
            <a:r>
              <a:rPr lang="en-AU" sz="5400" dirty="0" smtClean="0"/>
              <a:t>+</a:t>
            </a:r>
            <a:endParaRPr lang="en-AU" sz="5400" dirty="0"/>
          </a:p>
        </p:txBody>
      </p:sp>
      <p:sp>
        <p:nvSpPr>
          <p:cNvPr id="14" name="TextBox 13"/>
          <p:cNvSpPr txBox="1"/>
          <p:nvPr/>
        </p:nvSpPr>
        <p:spPr>
          <a:xfrm>
            <a:off x="2483058" y="4797742"/>
            <a:ext cx="708338" cy="923330"/>
          </a:xfrm>
          <a:prstGeom prst="rect">
            <a:avLst/>
          </a:prstGeom>
          <a:noFill/>
        </p:spPr>
        <p:txBody>
          <a:bodyPr wrap="square" rtlCol="0">
            <a:spAutoFit/>
          </a:bodyPr>
          <a:lstStyle/>
          <a:p>
            <a:r>
              <a:rPr lang="en-AU" sz="5400" dirty="0" smtClean="0"/>
              <a:t>+</a:t>
            </a:r>
            <a:endParaRPr lang="en-AU" sz="5400" dirty="0"/>
          </a:p>
        </p:txBody>
      </p:sp>
      <p:sp>
        <p:nvSpPr>
          <p:cNvPr id="15" name="TextBox 14"/>
          <p:cNvSpPr txBox="1"/>
          <p:nvPr/>
        </p:nvSpPr>
        <p:spPr>
          <a:xfrm>
            <a:off x="4402011" y="4797670"/>
            <a:ext cx="708338" cy="923330"/>
          </a:xfrm>
          <a:prstGeom prst="rect">
            <a:avLst/>
          </a:prstGeom>
          <a:noFill/>
        </p:spPr>
        <p:txBody>
          <a:bodyPr wrap="square" rtlCol="0">
            <a:spAutoFit/>
          </a:bodyPr>
          <a:lstStyle/>
          <a:p>
            <a:r>
              <a:rPr lang="en-AU" sz="5400" dirty="0" smtClean="0"/>
              <a:t>+</a:t>
            </a:r>
            <a:endParaRPr lang="en-AU" sz="5400" dirty="0"/>
          </a:p>
        </p:txBody>
      </p:sp>
      <p:sp>
        <p:nvSpPr>
          <p:cNvPr id="16" name="TextBox 15"/>
          <p:cNvSpPr txBox="1"/>
          <p:nvPr/>
        </p:nvSpPr>
        <p:spPr>
          <a:xfrm>
            <a:off x="6262889" y="4829333"/>
            <a:ext cx="708338" cy="923330"/>
          </a:xfrm>
          <a:prstGeom prst="rect">
            <a:avLst/>
          </a:prstGeom>
          <a:noFill/>
        </p:spPr>
        <p:txBody>
          <a:bodyPr wrap="square" rtlCol="0">
            <a:spAutoFit/>
          </a:bodyPr>
          <a:lstStyle/>
          <a:p>
            <a:pPr algn="ctr"/>
            <a:r>
              <a:rPr lang="en-AU" sz="5400" dirty="0" smtClean="0"/>
              <a:t>+</a:t>
            </a:r>
            <a:endParaRPr lang="en-AU" sz="5400" dirty="0"/>
          </a:p>
        </p:txBody>
      </p:sp>
    </p:spTree>
    <p:extLst>
      <p:ext uri="{BB962C8B-B14F-4D97-AF65-F5344CB8AC3E}">
        <p14:creationId xmlns:p14="http://schemas.microsoft.com/office/powerpoint/2010/main" val="118767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AU" sz="16600" b="1" dirty="0">
                <a:solidFill>
                  <a:srgbClr val="FFFF00"/>
                </a:solidFill>
                <a:effectLst>
                  <a:outerShdw blurRad="38100" dist="38100" dir="2700000" algn="tl">
                    <a:srgbClr val="000000">
                      <a:alpha val="43137"/>
                    </a:srgbClr>
                  </a:outerShdw>
                </a:effectLst>
              </a:rPr>
              <a:t>Answer:</a:t>
            </a:r>
          </a:p>
        </p:txBody>
      </p:sp>
      <p:sp>
        <p:nvSpPr>
          <p:cNvPr id="3" name="Content Placeholder 2"/>
          <p:cNvSpPr>
            <a:spLocks noGrp="1"/>
          </p:cNvSpPr>
          <p:nvPr>
            <p:ph idx="1"/>
          </p:nvPr>
        </p:nvSpPr>
        <p:spPr/>
        <p:txBody>
          <a:bodyPr/>
          <a:lstStyle/>
          <a:p>
            <a:pPr marL="0" indent="0">
              <a:buNone/>
            </a:pPr>
            <a:endParaRPr lang="en-AU" dirty="0"/>
          </a:p>
        </p:txBody>
      </p:sp>
      <p:pic>
        <p:nvPicPr>
          <p:cNvPr id="6" name="Content Placeholder 4"/>
          <p:cNvPicPr>
            <a:picLocks noChangeAspect="1"/>
          </p:cNvPicPr>
          <p:nvPr/>
        </p:nvPicPr>
        <p:blipFill>
          <a:blip r:embed="rId2"/>
          <a:stretch>
            <a:fillRect/>
          </a:stretch>
        </p:blipFill>
        <p:spPr>
          <a:xfrm>
            <a:off x="838200" y="1825625"/>
            <a:ext cx="10515600" cy="5032375"/>
          </a:xfrm>
          <a:prstGeom prst="rect">
            <a:avLst/>
          </a:prstGeom>
        </p:spPr>
      </p:pic>
    </p:spTree>
    <p:extLst>
      <p:ext uri="{BB962C8B-B14F-4D97-AF65-F5344CB8AC3E}">
        <p14:creationId xmlns:p14="http://schemas.microsoft.com/office/powerpoint/2010/main" val="28951603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dirty="0"/>
          </a:p>
        </p:txBody>
      </p:sp>
      <p:sp>
        <p:nvSpPr>
          <p:cNvPr id="5" name="Content Placeholder 4"/>
          <p:cNvSpPr>
            <a:spLocks noGrp="1"/>
          </p:cNvSpPr>
          <p:nvPr>
            <p:ph idx="1"/>
          </p:nvPr>
        </p:nvSpPr>
        <p:spPr/>
        <p:txBody>
          <a:bodyPr>
            <a:normAutofit fontScale="92500"/>
          </a:bodyPr>
          <a:lstStyle/>
          <a:p>
            <a:pPr algn="ctr">
              <a:buClr>
                <a:srgbClr val="00FF99"/>
              </a:buClr>
              <a:buSzPct val="100000"/>
              <a:buFont typeface="Wingdings" panose="05000000000000000000" pitchFamily="2" charset="2"/>
              <a:buChar char="v"/>
            </a:pPr>
            <a:r>
              <a:rPr lang="en-AU" sz="8800" dirty="0" smtClean="0"/>
              <a:t>What 1 coin could you use to buy a postcard that costs 40c?</a:t>
            </a:r>
            <a:endParaRPr lang="en-AU" sz="8800" dirty="0"/>
          </a:p>
        </p:txBody>
      </p:sp>
    </p:spTree>
    <p:extLst>
      <p:ext uri="{BB962C8B-B14F-4D97-AF65-F5344CB8AC3E}">
        <p14:creationId xmlns:p14="http://schemas.microsoft.com/office/powerpoint/2010/main" val="2203310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AU" sz="16600" b="1" dirty="0">
                <a:solidFill>
                  <a:srgbClr val="FFFF00"/>
                </a:solidFill>
                <a:effectLst>
                  <a:outerShdw blurRad="38100" dist="38100" dir="2700000" algn="tl">
                    <a:srgbClr val="000000">
                      <a:alpha val="43137"/>
                    </a:srgbClr>
                  </a:outerShdw>
                </a:effectLst>
              </a:rPr>
              <a:t>Answer:</a:t>
            </a:r>
          </a:p>
        </p:txBody>
      </p:sp>
      <p:sp>
        <p:nvSpPr>
          <p:cNvPr id="3" name="Content Placeholder 2"/>
          <p:cNvSpPr>
            <a:spLocks noGrp="1"/>
          </p:cNvSpPr>
          <p:nvPr>
            <p:ph idx="1"/>
          </p:nvPr>
        </p:nvSpPr>
        <p:spPr/>
        <p:txBody>
          <a:bodyPr/>
          <a:lstStyle/>
          <a:p>
            <a:pPr marL="0" indent="0">
              <a:buNone/>
            </a:pPr>
            <a:endParaRPr lang="en-AU" dirty="0"/>
          </a:p>
        </p:txBody>
      </p:sp>
      <p:pic>
        <p:nvPicPr>
          <p:cNvPr id="5" name="Picture 4"/>
          <p:cNvPicPr>
            <a:picLocks noChangeAspect="1"/>
          </p:cNvPicPr>
          <p:nvPr/>
        </p:nvPicPr>
        <p:blipFill>
          <a:blip r:embed="rId2"/>
          <a:stretch>
            <a:fillRect/>
          </a:stretch>
        </p:blipFill>
        <p:spPr>
          <a:xfrm>
            <a:off x="838200" y="1825624"/>
            <a:ext cx="10515600" cy="5032375"/>
          </a:xfrm>
          <a:prstGeom prst="rect">
            <a:avLst/>
          </a:prstGeom>
        </p:spPr>
      </p:pic>
    </p:spTree>
    <p:extLst>
      <p:ext uri="{BB962C8B-B14F-4D97-AF65-F5344CB8AC3E}">
        <p14:creationId xmlns:p14="http://schemas.microsoft.com/office/powerpoint/2010/main" val="24701232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AU" sz="16600" b="1" dirty="0" smtClean="0">
                <a:solidFill>
                  <a:srgbClr val="FFFF00"/>
                </a:solidFill>
                <a:effectLst>
                  <a:outerShdw blurRad="38100" dist="38100" dir="2700000" algn="tl">
                    <a:srgbClr val="000000">
                      <a:alpha val="43137"/>
                    </a:srgbClr>
                  </a:outerShdw>
                </a:effectLst>
              </a:rPr>
              <a:t>1. </a:t>
            </a:r>
            <a:endParaRPr lang="en-AU" sz="16600" b="1" dirty="0">
              <a:solidFill>
                <a:srgbClr val="FFFF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pPr algn="ctr">
              <a:buClr>
                <a:srgbClr val="00FF99"/>
              </a:buClr>
              <a:buSzPct val="100000"/>
              <a:buFont typeface="Wingdings" panose="05000000000000000000" pitchFamily="2" charset="2"/>
              <a:buChar char="v"/>
            </a:pPr>
            <a:r>
              <a:rPr lang="en-AU" sz="6600" dirty="0" smtClean="0"/>
              <a:t> How many 10c coins make 20c?</a:t>
            </a:r>
          </a:p>
          <a:p>
            <a:pPr algn="ctr">
              <a:buClr>
                <a:srgbClr val="00FF99"/>
              </a:buClr>
              <a:buSzPct val="100000"/>
              <a:buFont typeface="Wingdings" panose="05000000000000000000" pitchFamily="2" charset="2"/>
              <a:buChar char="v"/>
            </a:pPr>
            <a:endParaRPr lang="en-AU" sz="6600" dirty="0"/>
          </a:p>
          <a:p>
            <a:pPr marL="0" indent="0" algn="ctr">
              <a:buClr>
                <a:srgbClr val="00FF99"/>
              </a:buClr>
              <a:buSzPct val="100000"/>
              <a:buNone/>
            </a:pPr>
            <a:r>
              <a:rPr lang="en-AU" sz="6600" dirty="0"/>
              <a:t>+</a:t>
            </a:r>
          </a:p>
        </p:txBody>
      </p:sp>
      <p:pic>
        <p:nvPicPr>
          <p:cNvPr id="4" name="Picture 3"/>
          <p:cNvPicPr>
            <a:picLocks noChangeAspect="1"/>
          </p:cNvPicPr>
          <p:nvPr/>
        </p:nvPicPr>
        <p:blipFill>
          <a:blip r:embed="rId2"/>
          <a:stretch>
            <a:fillRect/>
          </a:stretch>
        </p:blipFill>
        <p:spPr>
          <a:xfrm>
            <a:off x="3462271" y="4095482"/>
            <a:ext cx="2384738" cy="2384738"/>
          </a:xfrm>
          <a:prstGeom prst="rect">
            <a:avLst/>
          </a:prstGeom>
        </p:spPr>
      </p:pic>
      <p:pic>
        <p:nvPicPr>
          <p:cNvPr id="5" name="Picture 4"/>
          <p:cNvPicPr>
            <a:picLocks noChangeAspect="1"/>
          </p:cNvPicPr>
          <p:nvPr/>
        </p:nvPicPr>
        <p:blipFill>
          <a:blip r:embed="rId2"/>
          <a:stretch>
            <a:fillRect/>
          </a:stretch>
        </p:blipFill>
        <p:spPr>
          <a:xfrm>
            <a:off x="6424412" y="4095482"/>
            <a:ext cx="2290550" cy="2384738"/>
          </a:xfrm>
          <a:prstGeom prst="rect">
            <a:avLst/>
          </a:prstGeom>
        </p:spPr>
      </p:pic>
      <p:sp>
        <p:nvSpPr>
          <p:cNvPr id="6" name="TextBox 5"/>
          <p:cNvSpPr txBox="1"/>
          <p:nvPr/>
        </p:nvSpPr>
        <p:spPr>
          <a:xfrm>
            <a:off x="9015210" y="4733853"/>
            <a:ext cx="1455313" cy="1107996"/>
          </a:xfrm>
          <a:prstGeom prst="rect">
            <a:avLst/>
          </a:prstGeom>
          <a:noFill/>
        </p:spPr>
        <p:txBody>
          <a:bodyPr wrap="square" rtlCol="0">
            <a:spAutoFit/>
          </a:bodyPr>
          <a:lstStyle/>
          <a:p>
            <a:r>
              <a:rPr lang="en-AU" sz="6600" dirty="0" smtClean="0"/>
              <a:t>=</a:t>
            </a:r>
            <a:endParaRPr lang="en-AU" sz="6600" dirty="0"/>
          </a:p>
        </p:txBody>
      </p:sp>
    </p:spTree>
    <p:extLst>
      <p:ext uri="{BB962C8B-B14F-4D97-AF65-F5344CB8AC3E}">
        <p14:creationId xmlns:p14="http://schemas.microsoft.com/office/powerpoint/2010/main" val="24089100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dirty="0"/>
          </a:p>
        </p:txBody>
      </p:sp>
      <p:sp>
        <p:nvSpPr>
          <p:cNvPr id="5" name="Content Placeholder 4"/>
          <p:cNvSpPr>
            <a:spLocks noGrp="1"/>
          </p:cNvSpPr>
          <p:nvPr>
            <p:ph idx="1"/>
          </p:nvPr>
        </p:nvSpPr>
        <p:spPr/>
        <p:txBody>
          <a:bodyPr>
            <a:normAutofit/>
          </a:bodyPr>
          <a:lstStyle/>
          <a:p>
            <a:pPr algn="ctr">
              <a:buClr>
                <a:srgbClr val="00FF99"/>
              </a:buClr>
              <a:buSzPct val="100000"/>
              <a:buFont typeface="Wingdings" panose="05000000000000000000" pitchFamily="2" charset="2"/>
              <a:buChar char="v"/>
            </a:pPr>
            <a:r>
              <a:rPr lang="en-AU" sz="8800" dirty="0" smtClean="0"/>
              <a:t>What 1 coin could you use to buy a pencil that costs 70c?</a:t>
            </a:r>
            <a:endParaRPr lang="en-AU" sz="8800" dirty="0"/>
          </a:p>
        </p:txBody>
      </p:sp>
    </p:spTree>
    <p:extLst>
      <p:ext uri="{BB962C8B-B14F-4D97-AF65-F5344CB8AC3E}">
        <p14:creationId xmlns:p14="http://schemas.microsoft.com/office/powerpoint/2010/main" val="35039449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AU" sz="16600" b="1" dirty="0">
                <a:solidFill>
                  <a:srgbClr val="FFFF00"/>
                </a:solidFill>
                <a:effectLst>
                  <a:outerShdw blurRad="38100" dist="38100" dir="2700000" algn="tl">
                    <a:srgbClr val="000000">
                      <a:alpha val="43137"/>
                    </a:srgbClr>
                  </a:outerShdw>
                </a:effectLst>
              </a:rPr>
              <a:t>Answer:</a:t>
            </a:r>
          </a:p>
        </p:txBody>
      </p:sp>
      <p:sp>
        <p:nvSpPr>
          <p:cNvPr id="3" name="Content Placeholder 2"/>
          <p:cNvSpPr>
            <a:spLocks noGrp="1"/>
          </p:cNvSpPr>
          <p:nvPr>
            <p:ph idx="1"/>
          </p:nvPr>
        </p:nvSpPr>
        <p:spPr/>
        <p:txBody>
          <a:bodyPr/>
          <a:lstStyle/>
          <a:p>
            <a:pPr marL="0" indent="0">
              <a:buNone/>
            </a:pPr>
            <a:endParaRPr lang="en-AU" dirty="0"/>
          </a:p>
        </p:txBody>
      </p:sp>
      <p:pic>
        <p:nvPicPr>
          <p:cNvPr id="6" name="Content Placeholder 4"/>
          <p:cNvPicPr>
            <a:picLocks noChangeAspect="1"/>
          </p:cNvPicPr>
          <p:nvPr/>
        </p:nvPicPr>
        <p:blipFill>
          <a:blip r:embed="rId2"/>
          <a:stretch>
            <a:fillRect/>
          </a:stretch>
        </p:blipFill>
        <p:spPr>
          <a:xfrm>
            <a:off x="838200" y="1825624"/>
            <a:ext cx="10262589" cy="5032375"/>
          </a:xfrm>
          <a:prstGeom prst="rect">
            <a:avLst/>
          </a:prstGeom>
        </p:spPr>
      </p:pic>
    </p:spTree>
    <p:extLst>
      <p:ext uri="{BB962C8B-B14F-4D97-AF65-F5344CB8AC3E}">
        <p14:creationId xmlns:p14="http://schemas.microsoft.com/office/powerpoint/2010/main" val="39924485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dirty="0"/>
          </a:p>
        </p:txBody>
      </p:sp>
      <p:sp>
        <p:nvSpPr>
          <p:cNvPr id="5" name="Content Placeholder 4"/>
          <p:cNvSpPr>
            <a:spLocks noGrp="1"/>
          </p:cNvSpPr>
          <p:nvPr>
            <p:ph idx="1"/>
          </p:nvPr>
        </p:nvSpPr>
        <p:spPr/>
        <p:txBody>
          <a:bodyPr>
            <a:normAutofit fontScale="92500"/>
          </a:bodyPr>
          <a:lstStyle/>
          <a:p>
            <a:pPr algn="ctr">
              <a:buClr>
                <a:srgbClr val="00FF99"/>
              </a:buClr>
              <a:buSzPct val="100000"/>
              <a:buFont typeface="Wingdings" panose="05000000000000000000" pitchFamily="2" charset="2"/>
              <a:buChar char="v"/>
            </a:pPr>
            <a:r>
              <a:rPr lang="en-AU" sz="8800" dirty="0" smtClean="0"/>
              <a:t>What 1 coin could you use to buy a ice-cream that costs $1.50?</a:t>
            </a:r>
            <a:endParaRPr lang="en-AU" sz="8800" dirty="0"/>
          </a:p>
        </p:txBody>
      </p:sp>
    </p:spTree>
    <p:extLst>
      <p:ext uri="{BB962C8B-B14F-4D97-AF65-F5344CB8AC3E}">
        <p14:creationId xmlns:p14="http://schemas.microsoft.com/office/powerpoint/2010/main" val="30756729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AU" sz="16600" b="1" dirty="0">
                <a:solidFill>
                  <a:srgbClr val="FFFF00"/>
                </a:solidFill>
                <a:effectLst>
                  <a:outerShdw blurRad="38100" dist="38100" dir="2700000" algn="tl">
                    <a:srgbClr val="000000">
                      <a:alpha val="43137"/>
                    </a:srgbClr>
                  </a:outerShdw>
                </a:effectLst>
              </a:rPr>
              <a:t>Answer:</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825625"/>
            <a:ext cx="10515600" cy="5032375"/>
          </a:xfrm>
        </p:spPr>
      </p:pic>
    </p:spTree>
    <p:extLst>
      <p:ext uri="{BB962C8B-B14F-4D97-AF65-F5344CB8AC3E}">
        <p14:creationId xmlns:p14="http://schemas.microsoft.com/office/powerpoint/2010/main" val="33688774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4140000"/>
          </a:xfrm>
        </p:spPr>
        <p:txBody>
          <a:bodyPr>
            <a:prstTxWarp prst="textTriangleInverted">
              <a:avLst/>
            </a:prstTxWarp>
            <a:noAutofit/>
          </a:bodyPr>
          <a:lstStyle/>
          <a:p>
            <a:r>
              <a:rPr lang="en-AU" sz="19900" b="1" dirty="0" smtClean="0">
                <a:ln>
                  <a:solidFill>
                    <a:srgbClr val="FFFF00"/>
                  </a:solidFill>
                </a:ln>
                <a:solidFill>
                  <a:srgbClr val="92D050"/>
                </a:solidFill>
                <a:effectLst>
                  <a:glow rad="101600">
                    <a:srgbClr val="7030A0">
                      <a:alpha val="60000"/>
                    </a:srgbClr>
                  </a:glow>
                  <a:outerShdw blurRad="38100" dist="38100" dir="2700000" algn="tl">
                    <a:srgbClr val="000000">
                      <a:alpha val="43137"/>
                    </a:srgbClr>
                  </a:outerShdw>
                </a:effectLst>
              </a:rPr>
              <a:t>Facts</a:t>
            </a:r>
            <a:endParaRPr lang="en-AU" sz="19900" b="1" dirty="0">
              <a:ln>
                <a:solidFill>
                  <a:srgbClr val="FFFF00"/>
                </a:solidFill>
              </a:ln>
              <a:solidFill>
                <a:srgbClr val="92D050"/>
              </a:solidFill>
              <a:effectLst>
                <a:glow rad="101600">
                  <a:srgbClr val="7030A0">
                    <a:alpha val="60000"/>
                  </a:srgbClr>
                </a:glow>
                <a:outerShdw blurRad="38100" dist="38100" dir="2700000" algn="tl">
                  <a:srgbClr val="000000">
                    <a:alpha val="43137"/>
                  </a:srgbClr>
                </a:outerShdw>
              </a:effectLst>
            </a:endParaRPr>
          </a:p>
        </p:txBody>
      </p:sp>
      <p:sp>
        <p:nvSpPr>
          <p:cNvPr id="3" name="Subtitle 2"/>
          <p:cNvSpPr>
            <a:spLocks noGrp="1"/>
          </p:cNvSpPr>
          <p:nvPr>
            <p:ph type="subTitle" idx="1"/>
          </p:nvPr>
        </p:nvSpPr>
        <p:spPr/>
        <p:txBody>
          <a:bodyPr>
            <a:normAutofit/>
          </a:bodyPr>
          <a:lstStyle/>
          <a:p>
            <a:r>
              <a:rPr lang="en-AU" sz="7200" b="1" i="1" dirty="0" smtClean="0">
                <a:solidFill>
                  <a:srgbClr val="FFFF00"/>
                </a:solidFill>
              </a:rPr>
              <a:t>By Zoe</a:t>
            </a:r>
            <a:endParaRPr lang="en-AU" sz="7200" b="1" i="1" dirty="0">
              <a:solidFill>
                <a:srgbClr val="FFFF00"/>
              </a:solidFill>
            </a:endParaRPr>
          </a:p>
        </p:txBody>
      </p:sp>
    </p:spTree>
    <p:extLst>
      <p:ext uri="{BB962C8B-B14F-4D97-AF65-F5344CB8AC3E}">
        <p14:creationId xmlns:p14="http://schemas.microsoft.com/office/powerpoint/2010/main" val="13026517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i="1" dirty="0"/>
              <a:t>At the Royal Australian Mint there is a staircase filled with five cent coins. </a:t>
            </a:r>
            <a:endParaRPr lang="en-AU"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690688"/>
            <a:ext cx="10515599" cy="5167312"/>
          </a:xfrm>
        </p:spPr>
      </p:pic>
    </p:spTree>
    <p:extLst>
      <p:ext uri="{BB962C8B-B14F-4D97-AF65-F5344CB8AC3E}">
        <p14:creationId xmlns:p14="http://schemas.microsoft.com/office/powerpoint/2010/main" val="21833049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87851"/>
            <a:ext cx="10515600" cy="1325563"/>
          </a:xfrm>
        </p:spPr>
        <p:txBody>
          <a:bodyPr>
            <a:noAutofit/>
          </a:bodyPr>
          <a:lstStyle/>
          <a:p>
            <a:pPr algn="ctr"/>
            <a:r>
              <a:rPr lang="en-AU" sz="2800" b="1" i="1" dirty="0"/>
              <a:t>Did you know that our gold coins are not really made of gold and our silver coins are not made from silver? The gold coins are made from copper, aluminium and nickel and the silver coins are made from copper and nickel. This is because these metals cost less than gold or silver.</a:t>
            </a:r>
          </a:p>
        </p:txBody>
      </p:sp>
      <p:sp>
        <p:nvSpPr>
          <p:cNvPr id="3" name="Content Placeholder 2"/>
          <p:cNvSpPr>
            <a:spLocks noGrp="1"/>
          </p:cNvSpPr>
          <p:nvPr>
            <p:ph idx="1"/>
          </p:nvPr>
        </p:nvSpPr>
        <p:spPr/>
        <p:txBody>
          <a:bodyPr/>
          <a:lstStyle/>
          <a:p>
            <a:endParaRPr lang="en-AU"/>
          </a:p>
        </p:txBody>
      </p:sp>
      <p:pic>
        <p:nvPicPr>
          <p:cNvPr id="5" name="Picture 4"/>
          <p:cNvPicPr>
            <a:picLocks noChangeAspect="1"/>
          </p:cNvPicPr>
          <p:nvPr/>
        </p:nvPicPr>
        <p:blipFill>
          <a:blip r:embed="rId2"/>
          <a:stretch>
            <a:fillRect/>
          </a:stretch>
        </p:blipFill>
        <p:spPr>
          <a:xfrm>
            <a:off x="838200" y="1825625"/>
            <a:ext cx="10515600" cy="5034566"/>
          </a:xfrm>
          <a:prstGeom prst="rect">
            <a:avLst/>
          </a:prstGeom>
        </p:spPr>
      </p:pic>
    </p:spTree>
    <p:extLst>
      <p:ext uri="{BB962C8B-B14F-4D97-AF65-F5344CB8AC3E}">
        <p14:creationId xmlns:p14="http://schemas.microsoft.com/office/powerpoint/2010/main" val="2498451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87851"/>
            <a:ext cx="10515600" cy="1325563"/>
          </a:xfrm>
        </p:spPr>
        <p:txBody>
          <a:bodyPr>
            <a:noAutofit/>
          </a:bodyPr>
          <a:lstStyle/>
          <a:p>
            <a:pPr algn="ctr"/>
            <a:r>
              <a:rPr lang="en-AU" sz="2800" b="1" i="1" dirty="0"/>
              <a:t>You cannot tell the value of a coin by looking at its size. The two dollar coin is smaller than the one dollar coin, the fifty cent coin and the ten cent coin, but is worth more than each of them and all of them added together!</a:t>
            </a:r>
          </a:p>
        </p:txBody>
      </p:sp>
      <p:sp>
        <p:nvSpPr>
          <p:cNvPr id="3" name="Content Placeholder 2"/>
          <p:cNvSpPr>
            <a:spLocks noGrp="1"/>
          </p:cNvSpPr>
          <p:nvPr>
            <p:ph idx="1"/>
          </p:nvPr>
        </p:nvSpPr>
        <p:spPr/>
        <p:txBody>
          <a:bodyPr/>
          <a:lstStyle/>
          <a:p>
            <a:endParaRPr lang="en-AU"/>
          </a:p>
        </p:txBody>
      </p:sp>
      <p:pic>
        <p:nvPicPr>
          <p:cNvPr id="6" name="Content Placeholder 3"/>
          <p:cNvPicPr>
            <a:picLocks noChangeAspect="1"/>
          </p:cNvPicPr>
          <p:nvPr/>
        </p:nvPicPr>
        <p:blipFill>
          <a:blip r:embed="rId2"/>
          <a:stretch>
            <a:fillRect/>
          </a:stretch>
        </p:blipFill>
        <p:spPr>
          <a:xfrm>
            <a:off x="838200" y="1825625"/>
            <a:ext cx="10515600" cy="5167312"/>
          </a:xfrm>
          <a:prstGeom prst="rect">
            <a:avLst/>
          </a:prstGeom>
        </p:spPr>
      </p:pic>
    </p:spTree>
    <p:extLst>
      <p:ext uri="{BB962C8B-B14F-4D97-AF65-F5344CB8AC3E}">
        <p14:creationId xmlns:p14="http://schemas.microsoft.com/office/powerpoint/2010/main" val="41276855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87851"/>
            <a:ext cx="10515600" cy="1325563"/>
          </a:xfrm>
        </p:spPr>
        <p:txBody>
          <a:bodyPr>
            <a:noAutofit/>
          </a:bodyPr>
          <a:lstStyle/>
          <a:p>
            <a:pPr algn="ctr"/>
            <a:r>
              <a:rPr lang="en-AU" sz="3600" b="1" i="1" dirty="0"/>
              <a:t>Which coin do you think weighs the most? It is the fifty cent coin. Until 1969 the fifty cent coin was round! Now it has twelve sides.</a:t>
            </a:r>
          </a:p>
        </p:txBody>
      </p:sp>
      <p:sp>
        <p:nvSpPr>
          <p:cNvPr id="3" name="Content Placeholder 2"/>
          <p:cNvSpPr>
            <a:spLocks noGrp="1"/>
          </p:cNvSpPr>
          <p:nvPr>
            <p:ph idx="1"/>
          </p:nvPr>
        </p:nvSpPr>
        <p:spPr/>
        <p:txBody>
          <a:bodyPr/>
          <a:lstStyle/>
          <a:p>
            <a:endParaRPr lang="en-AU"/>
          </a:p>
        </p:txBody>
      </p:sp>
      <p:pic>
        <p:nvPicPr>
          <p:cNvPr id="5" name="Picture 4"/>
          <p:cNvPicPr>
            <a:picLocks noChangeAspect="1"/>
          </p:cNvPicPr>
          <p:nvPr/>
        </p:nvPicPr>
        <p:blipFill>
          <a:blip r:embed="rId2"/>
          <a:stretch>
            <a:fillRect/>
          </a:stretch>
        </p:blipFill>
        <p:spPr>
          <a:xfrm>
            <a:off x="838200" y="1825624"/>
            <a:ext cx="10515600" cy="5032375"/>
          </a:xfrm>
          <a:prstGeom prst="rect">
            <a:avLst/>
          </a:prstGeom>
        </p:spPr>
      </p:pic>
    </p:spTree>
    <p:extLst>
      <p:ext uri="{BB962C8B-B14F-4D97-AF65-F5344CB8AC3E}">
        <p14:creationId xmlns:p14="http://schemas.microsoft.com/office/powerpoint/2010/main" val="38718048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87851"/>
            <a:ext cx="10515600" cy="1325563"/>
          </a:xfrm>
        </p:spPr>
        <p:txBody>
          <a:bodyPr>
            <a:noAutofit/>
          </a:bodyPr>
          <a:lstStyle/>
          <a:p>
            <a:pPr algn="ctr"/>
            <a:r>
              <a:rPr lang="en-AU" sz="2800" b="1" i="1" dirty="0"/>
              <a:t>Australian coins that have a bumpy edge are called ‘milled’ coins. Can you work out which ones are the milled coins? (Hint: there is only one coin that is not milled</a:t>
            </a:r>
            <a:r>
              <a:rPr lang="en-AU" sz="2800" b="1" i="1" dirty="0" smtClean="0"/>
              <a:t>.)(See second last page for the answer!)</a:t>
            </a:r>
            <a:endParaRPr lang="en-AU" sz="2800" b="1" i="1" dirty="0"/>
          </a:p>
        </p:txBody>
      </p:sp>
      <p:sp>
        <p:nvSpPr>
          <p:cNvPr id="3" name="Content Placeholder 2"/>
          <p:cNvSpPr>
            <a:spLocks noGrp="1"/>
          </p:cNvSpPr>
          <p:nvPr>
            <p:ph idx="1"/>
          </p:nvPr>
        </p:nvSpPr>
        <p:spPr/>
        <p:txBody>
          <a:bodyPr/>
          <a:lstStyle/>
          <a:p>
            <a:endParaRPr lang="en-AU"/>
          </a:p>
        </p:txBody>
      </p:sp>
      <p:pic>
        <p:nvPicPr>
          <p:cNvPr id="6" name="Content Placeholder 4"/>
          <p:cNvPicPr>
            <a:picLocks noChangeAspect="1"/>
          </p:cNvPicPr>
          <p:nvPr/>
        </p:nvPicPr>
        <p:blipFill>
          <a:blip r:embed="rId2"/>
          <a:stretch>
            <a:fillRect/>
          </a:stretch>
        </p:blipFill>
        <p:spPr>
          <a:xfrm>
            <a:off x="838200" y="1825625"/>
            <a:ext cx="10515600" cy="5032375"/>
          </a:xfrm>
          <a:prstGeom prst="rect">
            <a:avLst/>
          </a:prstGeom>
        </p:spPr>
      </p:pic>
    </p:spTree>
    <p:extLst>
      <p:ext uri="{BB962C8B-B14F-4D97-AF65-F5344CB8AC3E}">
        <p14:creationId xmlns:p14="http://schemas.microsoft.com/office/powerpoint/2010/main" val="11861797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AU" sz="16600" b="1" dirty="0">
                <a:solidFill>
                  <a:srgbClr val="FFFF00"/>
                </a:solidFill>
                <a:effectLst>
                  <a:outerShdw blurRad="38100" dist="38100" dir="2700000" algn="tl">
                    <a:srgbClr val="000000">
                      <a:alpha val="43137"/>
                    </a:srgbClr>
                  </a:outerShdw>
                </a:effectLst>
              </a:rPr>
              <a:t>Answer:</a:t>
            </a:r>
          </a:p>
        </p:txBody>
      </p:sp>
      <p:pic>
        <p:nvPicPr>
          <p:cNvPr id="4" name="Content Placeholder 3"/>
          <p:cNvPicPr>
            <a:picLocks noGrp="1" noChangeAspect="1"/>
          </p:cNvPicPr>
          <p:nvPr>
            <p:ph idx="1"/>
          </p:nvPr>
        </p:nvPicPr>
        <p:blipFill>
          <a:blip r:embed="rId2"/>
          <a:stretch>
            <a:fillRect/>
          </a:stretch>
        </p:blipFill>
        <p:spPr>
          <a:xfrm>
            <a:off x="838200" y="1690688"/>
            <a:ext cx="10515600" cy="5167312"/>
          </a:xfrm>
          <a:prstGeom prst="rect">
            <a:avLst/>
          </a:prstGeom>
        </p:spPr>
      </p:pic>
    </p:spTree>
    <p:extLst>
      <p:ext uri="{BB962C8B-B14F-4D97-AF65-F5344CB8AC3E}">
        <p14:creationId xmlns:p14="http://schemas.microsoft.com/office/powerpoint/2010/main" val="24146629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87851"/>
            <a:ext cx="10515600" cy="1325563"/>
          </a:xfrm>
        </p:spPr>
        <p:txBody>
          <a:bodyPr>
            <a:noAutofit/>
          </a:bodyPr>
          <a:lstStyle/>
          <a:p>
            <a:pPr algn="ctr"/>
            <a:r>
              <a:rPr lang="en-AU" sz="2800" b="1" i="1" dirty="0"/>
              <a:t>The Mint does not make Australian notes. All our notes are printed in Victoria by a company called Note Printing Australia. If you live in Canberra, or are visiting, you can visit the Mint and see coins being made. You can also make your own coin to take home.</a:t>
            </a:r>
          </a:p>
        </p:txBody>
      </p:sp>
      <p:sp>
        <p:nvSpPr>
          <p:cNvPr id="3" name="Content Placeholder 2"/>
          <p:cNvSpPr>
            <a:spLocks noGrp="1"/>
          </p:cNvSpPr>
          <p:nvPr>
            <p:ph idx="1"/>
          </p:nvPr>
        </p:nvSpPr>
        <p:spPr/>
        <p:txBody>
          <a:bodyPr/>
          <a:lstStyle/>
          <a:p>
            <a:endParaRPr lang="en-AU" dirty="0"/>
          </a:p>
        </p:txBody>
      </p:sp>
      <p:pic>
        <p:nvPicPr>
          <p:cNvPr id="5"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825625"/>
            <a:ext cx="10515600" cy="5032375"/>
          </a:xfrm>
          <a:prstGeom prst="rect">
            <a:avLst/>
          </a:prstGeom>
        </p:spPr>
      </p:pic>
    </p:spTree>
    <p:extLst>
      <p:ext uri="{BB962C8B-B14F-4D97-AF65-F5344CB8AC3E}">
        <p14:creationId xmlns:p14="http://schemas.microsoft.com/office/powerpoint/2010/main" val="671515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87851"/>
            <a:ext cx="10515600" cy="1325563"/>
          </a:xfrm>
        </p:spPr>
        <p:txBody>
          <a:bodyPr>
            <a:noAutofit/>
          </a:bodyPr>
          <a:lstStyle/>
          <a:p>
            <a:pPr algn="ctr"/>
            <a:r>
              <a:rPr lang="en-AU" sz="2800" b="1" i="1" dirty="0" smtClean="0"/>
              <a:t>This is the answer from the question:</a:t>
            </a:r>
            <a:br>
              <a:rPr lang="en-AU" sz="2800" b="1" i="1" dirty="0" smtClean="0"/>
            </a:br>
            <a:r>
              <a:rPr lang="en-AU" sz="2800" b="1" i="1" dirty="0" smtClean="0"/>
              <a:t> </a:t>
            </a:r>
            <a:r>
              <a:rPr lang="en-AU" sz="2800" b="1" i="1" dirty="0"/>
              <a:t>Australian coins that have a bumpy edge are called ‘milled’ coins. Can you work out which </a:t>
            </a:r>
            <a:r>
              <a:rPr lang="en-AU" sz="2800" b="1" i="1" dirty="0" smtClean="0"/>
              <a:t>one is not are milled </a:t>
            </a:r>
            <a:r>
              <a:rPr lang="en-AU" sz="2800" b="1" i="1" dirty="0"/>
              <a:t>coins? (Hint: there is only one coin that is not milled</a:t>
            </a:r>
            <a:r>
              <a:rPr lang="en-AU" sz="2800" b="1" i="1" dirty="0" smtClean="0"/>
              <a:t>.)</a:t>
            </a:r>
            <a:endParaRPr lang="en-AU" sz="2800" b="1" i="1" dirty="0"/>
          </a:p>
        </p:txBody>
      </p:sp>
      <p:pic>
        <p:nvPicPr>
          <p:cNvPr id="4" name="Content Placeholder 3"/>
          <p:cNvPicPr>
            <a:picLocks noGrp="1" noChangeAspect="1"/>
          </p:cNvPicPr>
          <p:nvPr>
            <p:ph idx="1"/>
          </p:nvPr>
        </p:nvPicPr>
        <p:blipFill>
          <a:blip r:embed="rId2"/>
          <a:stretch>
            <a:fillRect/>
          </a:stretch>
        </p:blipFill>
        <p:spPr>
          <a:xfrm>
            <a:off x="838200" y="1712890"/>
            <a:ext cx="10515599" cy="5145110"/>
          </a:xfrm>
          <a:prstGeom prst="rect">
            <a:avLst/>
          </a:prstGeom>
        </p:spPr>
      </p:pic>
    </p:spTree>
    <p:extLst>
      <p:ext uri="{BB962C8B-B14F-4D97-AF65-F5344CB8AC3E}">
        <p14:creationId xmlns:p14="http://schemas.microsoft.com/office/powerpoint/2010/main" val="20700463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AU" sz="9600" b="1" i="1" dirty="0" smtClean="0"/>
              <a:t>Answer is…</a:t>
            </a:r>
            <a:endParaRPr lang="en-AU" sz="9600" b="1" i="1" dirty="0"/>
          </a:p>
        </p:txBody>
      </p:sp>
      <p:sp>
        <p:nvSpPr>
          <p:cNvPr id="3" name="Content Placeholder 2"/>
          <p:cNvSpPr>
            <a:spLocks noGrp="1"/>
          </p:cNvSpPr>
          <p:nvPr>
            <p:ph idx="1"/>
          </p:nvPr>
        </p:nvSpPr>
        <p:spPr/>
        <p:txBody>
          <a:bodyPr/>
          <a:lstStyle/>
          <a:p>
            <a:endParaRPr lang="en-AU"/>
          </a:p>
        </p:txBody>
      </p:sp>
      <p:pic>
        <p:nvPicPr>
          <p:cNvPr id="4" name="Picture 3"/>
          <p:cNvPicPr>
            <a:picLocks noChangeAspect="1"/>
          </p:cNvPicPr>
          <p:nvPr/>
        </p:nvPicPr>
        <p:blipFill>
          <a:blip r:embed="rId2"/>
          <a:stretch>
            <a:fillRect/>
          </a:stretch>
        </p:blipFill>
        <p:spPr>
          <a:xfrm>
            <a:off x="838200" y="1825624"/>
            <a:ext cx="10515600" cy="5032375"/>
          </a:xfrm>
          <a:prstGeom prst="rect">
            <a:avLst/>
          </a:prstGeom>
        </p:spPr>
      </p:pic>
    </p:spTree>
    <p:extLst>
      <p:ext uri="{BB962C8B-B14F-4D97-AF65-F5344CB8AC3E}">
        <p14:creationId xmlns:p14="http://schemas.microsoft.com/office/powerpoint/2010/main" val="5564763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1999" cy="6858000"/>
          </a:xfrm>
        </p:spPr>
      </p:pic>
    </p:spTree>
    <p:extLst>
      <p:ext uri="{BB962C8B-B14F-4D97-AF65-F5344CB8AC3E}">
        <p14:creationId xmlns:p14="http://schemas.microsoft.com/office/powerpoint/2010/main" val="35690355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AU" sz="16600" b="1" dirty="0">
                <a:solidFill>
                  <a:srgbClr val="FFFF00"/>
                </a:solidFill>
                <a:effectLst>
                  <a:outerShdw blurRad="38100" dist="38100" dir="2700000" algn="tl">
                    <a:srgbClr val="000000">
                      <a:alpha val="43137"/>
                    </a:srgbClr>
                  </a:outerShdw>
                </a:effectLst>
              </a:rPr>
              <a:t>2</a:t>
            </a:r>
            <a:r>
              <a:rPr lang="en-AU" sz="16600" b="1" dirty="0" smtClean="0">
                <a:solidFill>
                  <a:srgbClr val="FFFF00"/>
                </a:solidFill>
                <a:effectLst>
                  <a:outerShdw blurRad="38100" dist="38100" dir="2700000" algn="tl">
                    <a:srgbClr val="000000">
                      <a:alpha val="43137"/>
                    </a:srgbClr>
                  </a:outerShdw>
                </a:effectLst>
              </a:rPr>
              <a:t>. </a:t>
            </a:r>
            <a:endParaRPr lang="en-AU" sz="16600" b="1" dirty="0">
              <a:solidFill>
                <a:srgbClr val="FFFF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pPr algn="ctr">
              <a:buClr>
                <a:srgbClr val="00FF99"/>
              </a:buClr>
              <a:buSzPct val="100000"/>
              <a:buFont typeface="Wingdings" panose="05000000000000000000" pitchFamily="2" charset="2"/>
              <a:buChar char="v"/>
            </a:pPr>
            <a:r>
              <a:rPr lang="en-AU" sz="6600" dirty="0" smtClean="0"/>
              <a:t>How many 10c coins make 50c?</a:t>
            </a:r>
          </a:p>
          <a:p>
            <a:pPr algn="ctr">
              <a:buClr>
                <a:srgbClr val="00FF99"/>
              </a:buClr>
              <a:buSzPct val="100000"/>
              <a:buFont typeface="Wingdings" panose="05000000000000000000" pitchFamily="2" charset="2"/>
              <a:buChar char="v"/>
            </a:pPr>
            <a:endParaRPr lang="en-AU" sz="6600" dirty="0"/>
          </a:p>
          <a:p>
            <a:pPr marL="0" indent="0" algn="ctr">
              <a:buClr>
                <a:srgbClr val="00FF99"/>
              </a:buClr>
              <a:buSzPct val="100000"/>
              <a:buNone/>
            </a:pPr>
            <a:endParaRPr lang="en-AU" sz="6600" dirty="0"/>
          </a:p>
        </p:txBody>
      </p:sp>
      <p:pic>
        <p:nvPicPr>
          <p:cNvPr id="4" name="Picture 3"/>
          <p:cNvPicPr>
            <a:picLocks noChangeAspect="1"/>
          </p:cNvPicPr>
          <p:nvPr/>
        </p:nvPicPr>
        <p:blipFill>
          <a:blip r:embed="rId2"/>
          <a:stretch>
            <a:fillRect/>
          </a:stretch>
        </p:blipFill>
        <p:spPr>
          <a:xfrm>
            <a:off x="4006145" y="4095482"/>
            <a:ext cx="1467119" cy="1467119"/>
          </a:xfrm>
          <a:prstGeom prst="rect">
            <a:avLst/>
          </a:prstGeom>
        </p:spPr>
      </p:pic>
      <p:pic>
        <p:nvPicPr>
          <p:cNvPr id="5" name="Picture 4"/>
          <p:cNvPicPr>
            <a:picLocks noChangeAspect="1"/>
          </p:cNvPicPr>
          <p:nvPr/>
        </p:nvPicPr>
        <p:blipFill>
          <a:blip r:embed="rId2"/>
          <a:stretch>
            <a:fillRect/>
          </a:stretch>
        </p:blipFill>
        <p:spPr>
          <a:xfrm>
            <a:off x="5889422" y="4095482"/>
            <a:ext cx="1409173" cy="1467119"/>
          </a:xfrm>
          <a:prstGeom prst="rect">
            <a:avLst/>
          </a:prstGeom>
        </p:spPr>
      </p:pic>
      <p:sp>
        <p:nvSpPr>
          <p:cNvPr id="6" name="TextBox 5"/>
          <p:cNvSpPr txBox="1"/>
          <p:nvPr/>
        </p:nvSpPr>
        <p:spPr>
          <a:xfrm>
            <a:off x="9181871" y="4275043"/>
            <a:ext cx="1455313" cy="1107996"/>
          </a:xfrm>
          <a:prstGeom prst="rect">
            <a:avLst/>
          </a:prstGeom>
          <a:noFill/>
        </p:spPr>
        <p:txBody>
          <a:bodyPr wrap="square" rtlCol="0">
            <a:spAutoFit/>
          </a:bodyPr>
          <a:lstStyle/>
          <a:p>
            <a:r>
              <a:rPr lang="en-AU" sz="6600" dirty="0" smtClean="0"/>
              <a:t>=</a:t>
            </a:r>
            <a:endParaRPr lang="en-AU" sz="6600" dirty="0"/>
          </a:p>
        </p:txBody>
      </p:sp>
      <p:pic>
        <p:nvPicPr>
          <p:cNvPr id="7" name="Picture 6"/>
          <p:cNvPicPr>
            <a:picLocks noChangeAspect="1"/>
          </p:cNvPicPr>
          <p:nvPr/>
        </p:nvPicPr>
        <p:blipFill>
          <a:blip r:embed="rId2"/>
          <a:stretch>
            <a:fillRect/>
          </a:stretch>
        </p:blipFill>
        <p:spPr>
          <a:xfrm>
            <a:off x="2122868" y="4095482"/>
            <a:ext cx="1467119" cy="1467119"/>
          </a:xfrm>
          <a:prstGeom prst="rect">
            <a:avLst/>
          </a:prstGeom>
        </p:spPr>
      </p:pic>
      <p:pic>
        <p:nvPicPr>
          <p:cNvPr id="8" name="Picture 7"/>
          <p:cNvPicPr>
            <a:picLocks noChangeAspect="1"/>
          </p:cNvPicPr>
          <p:nvPr/>
        </p:nvPicPr>
        <p:blipFill>
          <a:blip r:embed="rId2"/>
          <a:stretch>
            <a:fillRect/>
          </a:stretch>
        </p:blipFill>
        <p:spPr>
          <a:xfrm>
            <a:off x="194256" y="4095482"/>
            <a:ext cx="1467119" cy="1467119"/>
          </a:xfrm>
          <a:prstGeom prst="rect">
            <a:avLst/>
          </a:prstGeom>
        </p:spPr>
      </p:pic>
      <p:pic>
        <p:nvPicPr>
          <p:cNvPr id="9" name="Picture 8"/>
          <p:cNvPicPr>
            <a:picLocks noChangeAspect="1"/>
          </p:cNvPicPr>
          <p:nvPr/>
        </p:nvPicPr>
        <p:blipFill>
          <a:blip r:embed="rId3"/>
          <a:stretch>
            <a:fillRect/>
          </a:stretch>
        </p:blipFill>
        <p:spPr>
          <a:xfrm>
            <a:off x="7714752" y="4095482"/>
            <a:ext cx="1467119" cy="1467119"/>
          </a:xfrm>
          <a:prstGeom prst="rect">
            <a:avLst/>
          </a:prstGeom>
        </p:spPr>
      </p:pic>
      <p:sp>
        <p:nvSpPr>
          <p:cNvPr id="13" name="TextBox 12"/>
          <p:cNvSpPr txBox="1"/>
          <p:nvPr/>
        </p:nvSpPr>
        <p:spPr>
          <a:xfrm>
            <a:off x="1592842" y="4286312"/>
            <a:ext cx="1455313" cy="1107996"/>
          </a:xfrm>
          <a:prstGeom prst="rect">
            <a:avLst/>
          </a:prstGeom>
          <a:noFill/>
        </p:spPr>
        <p:txBody>
          <a:bodyPr wrap="square" rtlCol="0">
            <a:spAutoFit/>
          </a:bodyPr>
          <a:lstStyle/>
          <a:p>
            <a:r>
              <a:rPr lang="en-AU" sz="6600" dirty="0" smtClean="0"/>
              <a:t>+</a:t>
            </a:r>
            <a:endParaRPr lang="en-AU" sz="6600" dirty="0"/>
          </a:p>
        </p:txBody>
      </p:sp>
      <p:sp>
        <p:nvSpPr>
          <p:cNvPr id="23" name="TextBox 22"/>
          <p:cNvSpPr txBox="1"/>
          <p:nvPr/>
        </p:nvSpPr>
        <p:spPr>
          <a:xfrm>
            <a:off x="7200530" y="4286312"/>
            <a:ext cx="1455313" cy="1107996"/>
          </a:xfrm>
          <a:prstGeom prst="rect">
            <a:avLst/>
          </a:prstGeom>
          <a:noFill/>
        </p:spPr>
        <p:txBody>
          <a:bodyPr wrap="square" rtlCol="0">
            <a:spAutoFit/>
          </a:bodyPr>
          <a:lstStyle/>
          <a:p>
            <a:r>
              <a:rPr lang="en-AU" sz="6600" dirty="0" smtClean="0"/>
              <a:t>+</a:t>
            </a:r>
            <a:endParaRPr lang="en-AU" sz="6600" dirty="0"/>
          </a:p>
        </p:txBody>
      </p:sp>
      <p:sp>
        <p:nvSpPr>
          <p:cNvPr id="24" name="TextBox 23"/>
          <p:cNvSpPr txBox="1"/>
          <p:nvPr/>
        </p:nvSpPr>
        <p:spPr>
          <a:xfrm>
            <a:off x="5369843" y="4286312"/>
            <a:ext cx="1455313" cy="1107996"/>
          </a:xfrm>
          <a:prstGeom prst="rect">
            <a:avLst/>
          </a:prstGeom>
          <a:noFill/>
        </p:spPr>
        <p:txBody>
          <a:bodyPr wrap="square" rtlCol="0">
            <a:spAutoFit/>
          </a:bodyPr>
          <a:lstStyle/>
          <a:p>
            <a:r>
              <a:rPr lang="en-AU" sz="6600" dirty="0" smtClean="0"/>
              <a:t>+</a:t>
            </a:r>
            <a:endParaRPr lang="en-AU" sz="6600" dirty="0"/>
          </a:p>
        </p:txBody>
      </p:sp>
      <p:sp>
        <p:nvSpPr>
          <p:cNvPr id="25" name="TextBox 24"/>
          <p:cNvSpPr txBox="1"/>
          <p:nvPr/>
        </p:nvSpPr>
        <p:spPr>
          <a:xfrm>
            <a:off x="3498373" y="4275043"/>
            <a:ext cx="1455313" cy="1107996"/>
          </a:xfrm>
          <a:prstGeom prst="rect">
            <a:avLst/>
          </a:prstGeom>
          <a:noFill/>
        </p:spPr>
        <p:txBody>
          <a:bodyPr wrap="square" rtlCol="0">
            <a:spAutoFit/>
          </a:bodyPr>
          <a:lstStyle/>
          <a:p>
            <a:r>
              <a:rPr lang="en-AU" sz="6600" dirty="0" smtClean="0"/>
              <a:t>+</a:t>
            </a:r>
            <a:endParaRPr lang="en-AU" sz="6600" dirty="0"/>
          </a:p>
        </p:txBody>
      </p:sp>
      <p:pic>
        <p:nvPicPr>
          <p:cNvPr id="26" name="Picture 25"/>
          <p:cNvPicPr>
            <a:picLocks noChangeAspect="1"/>
          </p:cNvPicPr>
          <p:nvPr/>
        </p:nvPicPr>
        <p:blipFill>
          <a:blip r:embed="rId4"/>
          <a:stretch>
            <a:fillRect/>
          </a:stretch>
        </p:blipFill>
        <p:spPr>
          <a:xfrm>
            <a:off x="10000497" y="4106750"/>
            <a:ext cx="1513216" cy="1467120"/>
          </a:xfrm>
          <a:prstGeom prst="rect">
            <a:avLst/>
          </a:prstGeom>
        </p:spPr>
      </p:pic>
    </p:spTree>
    <p:extLst>
      <p:ext uri="{BB962C8B-B14F-4D97-AF65-F5344CB8AC3E}">
        <p14:creationId xmlns:p14="http://schemas.microsoft.com/office/powerpoint/2010/main" val="20249307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AU" sz="16600" b="1" dirty="0">
                <a:solidFill>
                  <a:srgbClr val="FFFF00"/>
                </a:solidFill>
                <a:effectLst>
                  <a:outerShdw blurRad="38100" dist="38100" dir="2700000" algn="tl">
                    <a:srgbClr val="000000">
                      <a:alpha val="43137"/>
                    </a:srgbClr>
                  </a:outerShdw>
                </a:effectLst>
              </a:rPr>
              <a:t>Answer:</a:t>
            </a:r>
          </a:p>
        </p:txBody>
      </p:sp>
      <p:sp>
        <p:nvSpPr>
          <p:cNvPr id="3" name="Content Placeholder 2"/>
          <p:cNvSpPr>
            <a:spLocks noGrp="1"/>
          </p:cNvSpPr>
          <p:nvPr>
            <p:ph idx="1"/>
          </p:nvPr>
        </p:nvSpPr>
        <p:spPr/>
        <p:txBody>
          <a:bodyPr/>
          <a:lstStyle/>
          <a:p>
            <a:endParaRPr lang="en-AU" dirty="0"/>
          </a:p>
        </p:txBody>
      </p:sp>
      <p:pic>
        <p:nvPicPr>
          <p:cNvPr id="5" name="Picture 4"/>
          <p:cNvPicPr>
            <a:picLocks noChangeAspect="1"/>
          </p:cNvPicPr>
          <p:nvPr/>
        </p:nvPicPr>
        <p:blipFill>
          <a:blip r:embed="rId2"/>
          <a:stretch>
            <a:fillRect/>
          </a:stretch>
        </p:blipFill>
        <p:spPr>
          <a:xfrm>
            <a:off x="838200" y="1825624"/>
            <a:ext cx="10515600" cy="5032375"/>
          </a:xfrm>
          <a:prstGeom prst="rect">
            <a:avLst/>
          </a:prstGeom>
        </p:spPr>
      </p:pic>
    </p:spTree>
    <p:extLst>
      <p:ext uri="{BB962C8B-B14F-4D97-AF65-F5344CB8AC3E}">
        <p14:creationId xmlns:p14="http://schemas.microsoft.com/office/powerpoint/2010/main" val="16281498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AU" sz="16600" b="1" dirty="0">
                <a:solidFill>
                  <a:srgbClr val="FFFF00"/>
                </a:solidFill>
                <a:effectLst>
                  <a:outerShdw blurRad="38100" dist="38100" dir="2700000" algn="tl">
                    <a:srgbClr val="000000">
                      <a:alpha val="43137"/>
                    </a:srgbClr>
                  </a:outerShdw>
                </a:effectLst>
              </a:rPr>
              <a:t>3</a:t>
            </a:r>
            <a:r>
              <a:rPr lang="en-AU" sz="16600" b="1" dirty="0" smtClean="0">
                <a:solidFill>
                  <a:srgbClr val="FFFF00"/>
                </a:solidFill>
                <a:effectLst>
                  <a:outerShdw blurRad="38100" dist="38100" dir="2700000" algn="tl">
                    <a:srgbClr val="000000">
                      <a:alpha val="43137"/>
                    </a:srgbClr>
                  </a:outerShdw>
                </a:effectLst>
              </a:rPr>
              <a:t>. </a:t>
            </a:r>
            <a:endParaRPr lang="en-AU" sz="16600" b="1" dirty="0">
              <a:solidFill>
                <a:srgbClr val="FFFF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pPr algn="ctr">
              <a:buClr>
                <a:srgbClr val="00FF99"/>
              </a:buClr>
              <a:buSzPct val="100000"/>
              <a:buFont typeface="Wingdings" panose="05000000000000000000" pitchFamily="2" charset="2"/>
              <a:buChar char="v"/>
            </a:pPr>
            <a:r>
              <a:rPr lang="en-AU" sz="6600" dirty="0" smtClean="0"/>
              <a:t>How many 10c coins make $1?</a:t>
            </a:r>
          </a:p>
          <a:p>
            <a:pPr algn="ctr">
              <a:buClr>
                <a:srgbClr val="00FF99"/>
              </a:buClr>
              <a:buSzPct val="100000"/>
              <a:buFont typeface="Wingdings" panose="05000000000000000000" pitchFamily="2" charset="2"/>
              <a:buChar char="v"/>
            </a:pPr>
            <a:endParaRPr lang="en-AU" sz="6600" dirty="0"/>
          </a:p>
          <a:p>
            <a:pPr marL="0" indent="0" algn="ctr">
              <a:buClr>
                <a:srgbClr val="00FF99"/>
              </a:buClr>
              <a:buSzPct val="100000"/>
              <a:buNone/>
            </a:pPr>
            <a:endParaRPr lang="en-AU" sz="6600" dirty="0"/>
          </a:p>
        </p:txBody>
      </p:sp>
      <p:pic>
        <p:nvPicPr>
          <p:cNvPr id="4" name="Picture 3"/>
          <p:cNvPicPr>
            <a:picLocks noChangeAspect="1"/>
          </p:cNvPicPr>
          <p:nvPr/>
        </p:nvPicPr>
        <p:blipFill>
          <a:blip r:embed="rId2"/>
          <a:stretch>
            <a:fillRect/>
          </a:stretch>
        </p:blipFill>
        <p:spPr>
          <a:xfrm>
            <a:off x="2716144" y="4082963"/>
            <a:ext cx="900788" cy="900788"/>
          </a:xfrm>
          <a:prstGeom prst="rect">
            <a:avLst/>
          </a:prstGeom>
        </p:spPr>
      </p:pic>
      <p:pic>
        <p:nvPicPr>
          <p:cNvPr id="5" name="Picture 4"/>
          <p:cNvPicPr>
            <a:picLocks noChangeAspect="1"/>
          </p:cNvPicPr>
          <p:nvPr/>
        </p:nvPicPr>
        <p:blipFill>
          <a:blip r:embed="rId2"/>
          <a:stretch>
            <a:fillRect/>
          </a:stretch>
        </p:blipFill>
        <p:spPr>
          <a:xfrm>
            <a:off x="4011213" y="4035166"/>
            <a:ext cx="909705" cy="947112"/>
          </a:xfrm>
          <a:prstGeom prst="rect">
            <a:avLst/>
          </a:prstGeom>
        </p:spPr>
      </p:pic>
      <p:pic>
        <p:nvPicPr>
          <p:cNvPr id="7" name="Picture 6"/>
          <p:cNvPicPr>
            <a:picLocks noChangeAspect="1"/>
          </p:cNvPicPr>
          <p:nvPr/>
        </p:nvPicPr>
        <p:blipFill>
          <a:blip r:embed="rId2"/>
          <a:stretch>
            <a:fillRect/>
          </a:stretch>
        </p:blipFill>
        <p:spPr>
          <a:xfrm>
            <a:off x="1450424" y="4084447"/>
            <a:ext cx="897831" cy="897831"/>
          </a:xfrm>
          <a:prstGeom prst="rect">
            <a:avLst/>
          </a:prstGeom>
        </p:spPr>
      </p:pic>
      <p:pic>
        <p:nvPicPr>
          <p:cNvPr id="8" name="Picture 7"/>
          <p:cNvPicPr>
            <a:picLocks noChangeAspect="1"/>
          </p:cNvPicPr>
          <p:nvPr/>
        </p:nvPicPr>
        <p:blipFill>
          <a:blip r:embed="rId2"/>
          <a:stretch>
            <a:fillRect/>
          </a:stretch>
        </p:blipFill>
        <p:spPr>
          <a:xfrm>
            <a:off x="194257" y="4095483"/>
            <a:ext cx="875762" cy="875762"/>
          </a:xfrm>
          <a:prstGeom prst="rect">
            <a:avLst/>
          </a:prstGeom>
        </p:spPr>
      </p:pic>
      <p:pic>
        <p:nvPicPr>
          <p:cNvPr id="9" name="Picture 8"/>
          <p:cNvPicPr>
            <a:picLocks noChangeAspect="1"/>
          </p:cNvPicPr>
          <p:nvPr/>
        </p:nvPicPr>
        <p:blipFill>
          <a:blip r:embed="rId3"/>
          <a:stretch>
            <a:fillRect/>
          </a:stretch>
        </p:blipFill>
        <p:spPr>
          <a:xfrm>
            <a:off x="5232702" y="4000279"/>
            <a:ext cx="981999" cy="981999"/>
          </a:xfrm>
          <a:prstGeom prst="rect">
            <a:avLst/>
          </a:prstGeom>
        </p:spPr>
      </p:pic>
      <p:sp>
        <p:nvSpPr>
          <p:cNvPr id="13" name="TextBox 12"/>
          <p:cNvSpPr txBox="1"/>
          <p:nvPr/>
        </p:nvSpPr>
        <p:spPr>
          <a:xfrm>
            <a:off x="990211" y="4091531"/>
            <a:ext cx="1455313" cy="923330"/>
          </a:xfrm>
          <a:prstGeom prst="rect">
            <a:avLst/>
          </a:prstGeom>
          <a:noFill/>
        </p:spPr>
        <p:txBody>
          <a:bodyPr wrap="square" rtlCol="0">
            <a:spAutoFit/>
          </a:bodyPr>
          <a:lstStyle/>
          <a:p>
            <a:r>
              <a:rPr lang="en-AU" sz="5400" dirty="0" smtClean="0"/>
              <a:t>+</a:t>
            </a:r>
            <a:endParaRPr lang="en-AU" sz="5400" dirty="0"/>
          </a:p>
        </p:txBody>
      </p:sp>
      <p:sp>
        <p:nvSpPr>
          <p:cNvPr id="23" name="TextBox 22"/>
          <p:cNvSpPr txBox="1"/>
          <p:nvPr/>
        </p:nvSpPr>
        <p:spPr>
          <a:xfrm>
            <a:off x="4806465" y="4035166"/>
            <a:ext cx="607796" cy="923330"/>
          </a:xfrm>
          <a:prstGeom prst="rect">
            <a:avLst/>
          </a:prstGeom>
          <a:noFill/>
        </p:spPr>
        <p:txBody>
          <a:bodyPr wrap="square" rtlCol="0">
            <a:spAutoFit/>
          </a:bodyPr>
          <a:lstStyle/>
          <a:p>
            <a:r>
              <a:rPr lang="en-AU" sz="5400" dirty="0" smtClean="0"/>
              <a:t>+</a:t>
            </a:r>
            <a:endParaRPr lang="en-AU" sz="5400" dirty="0"/>
          </a:p>
        </p:txBody>
      </p:sp>
      <p:sp>
        <p:nvSpPr>
          <p:cNvPr id="24" name="TextBox 23"/>
          <p:cNvSpPr txBox="1"/>
          <p:nvPr/>
        </p:nvSpPr>
        <p:spPr>
          <a:xfrm>
            <a:off x="3547246" y="4099547"/>
            <a:ext cx="1455313" cy="923330"/>
          </a:xfrm>
          <a:prstGeom prst="rect">
            <a:avLst/>
          </a:prstGeom>
          <a:noFill/>
        </p:spPr>
        <p:txBody>
          <a:bodyPr wrap="square" rtlCol="0">
            <a:spAutoFit/>
          </a:bodyPr>
          <a:lstStyle/>
          <a:p>
            <a:r>
              <a:rPr lang="en-AU" sz="5400" dirty="0" smtClean="0"/>
              <a:t>+</a:t>
            </a:r>
            <a:endParaRPr lang="en-AU" sz="5400" dirty="0"/>
          </a:p>
        </p:txBody>
      </p:sp>
      <p:sp>
        <p:nvSpPr>
          <p:cNvPr id="25" name="TextBox 24"/>
          <p:cNvSpPr txBox="1"/>
          <p:nvPr/>
        </p:nvSpPr>
        <p:spPr>
          <a:xfrm>
            <a:off x="2232822" y="4042364"/>
            <a:ext cx="1455313" cy="923330"/>
          </a:xfrm>
          <a:prstGeom prst="rect">
            <a:avLst/>
          </a:prstGeom>
          <a:noFill/>
        </p:spPr>
        <p:txBody>
          <a:bodyPr wrap="square" rtlCol="0">
            <a:spAutoFit/>
          </a:bodyPr>
          <a:lstStyle/>
          <a:p>
            <a:r>
              <a:rPr lang="en-AU" sz="5400" dirty="0" smtClean="0"/>
              <a:t>+</a:t>
            </a:r>
            <a:endParaRPr lang="en-AU" sz="5400" dirty="0"/>
          </a:p>
        </p:txBody>
      </p:sp>
      <p:pic>
        <p:nvPicPr>
          <p:cNvPr id="15" name="Picture 14"/>
          <p:cNvPicPr>
            <a:picLocks noChangeAspect="1"/>
          </p:cNvPicPr>
          <p:nvPr/>
        </p:nvPicPr>
        <p:blipFill>
          <a:blip r:embed="rId3"/>
          <a:stretch>
            <a:fillRect/>
          </a:stretch>
        </p:blipFill>
        <p:spPr>
          <a:xfrm>
            <a:off x="10371801" y="3975466"/>
            <a:ext cx="981999" cy="981999"/>
          </a:xfrm>
          <a:prstGeom prst="rect">
            <a:avLst/>
          </a:prstGeom>
        </p:spPr>
      </p:pic>
      <p:pic>
        <p:nvPicPr>
          <p:cNvPr id="16" name="Picture 15"/>
          <p:cNvPicPr>
            <a:picLocks noChangeAspect="1"/>
          </p:cNvPicPr>
          <p:nvPr/>
        </p:nvPicPr>
        <p:blipFill>
          <a:blip r:embed="rId3"/>
          <a:stretch>
            <a:fillRect/>
          </a:stretch>
        </p:blipFill>
        <p:spPr>
          <a:xfrm>
            <a:off x="9085267" y="3976496"/>
            <a:ext cx="981999" cy="981999"/>
          </a:xfrm>
          <a:prstGeom prst="rect">
            <a:avLst/>
          </a:prstGeom>
        </p:spPr>
      </p:pic>
      <p:pic>
        <p:nvPicPr>
          <p:cNvPr id="17" name="Picture 16"/>
          <p:cNvPicPr>
            <a:picLocks noChangeAspect="1"/>
          </p:cNvPicPr>
          <p:nvPr/>
        </p:nvPicPr>
        <p:blipFill>
          <a:blip r:embed="rId3"/>
          <a:stretch>
            <a:fillRect/>
          </a:stretch>
        </p:blipFill>
        <p:spPr>
          <a:xfrm>
            <a:off x="7903821" y="3976497"/>
            <a:ext cx="981999" cy="981999"/>
          </a:xfrm>
          <a:prstGeom prst="rect">
            <a:avLst/>
          </a:prstGeom>
        </p:spPr>
      </p:pic>
      <p:pic>
        <p:nvPicPr>
          <p:cNvPr id="18" name="Picture 17"/>
          <p:cNvPicPr>
            <a:picLocks noChangeAspect="1"/>
          </p:cNvPicPr>
          <p:nvPr/>
        </p:nvPicPr>
        <p:blipFill>
          <a:blip r:embed="rId3"/>
          <a:stretch>
            <a:fillRect/>
          </a:stretch>
        </p:blipFill>
        <p:spPr>
          <a:xfrm>
            <a:off x="6617293" y="3983695"/>
            <a:ext cx="981999" cy="981999"/>
          </a:xfrm>
          <a:prstGeom prst="rect">
            <a:avLst/>
          </a:prstGeom>
        </p:spPr>
      </p:pic>
      <p:pic>
        <p:nvPicPr>
          <p:cNvPr id="19" name="Picture 18"/>
          <p:cNvPicPr>
            <a:picLocks noChangeAspect="1"/>
          </p:cNvPicPr>
          <p:nvPr/>
        </p:nvPicPr>
        <p:blipFill>
          <a:blip r:embed="rId3"/>
          <a:stretch>
            <a:fillRect/>
          </a:stretch>
        </p:blipFill>
        <p:spPr>
          <a:xfrm>
            <a:off x="194257" y="5306823"/>
            <a:ext cx="981999" cy="981999"/>
          </a:xfrm>
          <a:prstGeom prst="rect">
            <a:avLst/>
          </a:prstGeom>
        </p:spPr>
      </p:pic>
      <p:sp>
        <p:nvSpPr>
          <p:cNvPr id="20" name="TextBox 19"/>
          <p:cNvSpPr txBox="1"/>
          <p:nvPr/>
        </p:nvSpPr>
        <p:spPr>
          <a:xfrm>
            <a:off x="9954896" y="3967429"/>
            <a:ext cx="1455313" cy="923330"/>
          </a:xfrm>
          <a:prstGeom prst="rect">
            <a:avLst/>
          </a:prstGeom>
          <a:noFill/>
        </p:spPr>
        <p:txBody>
          <a:bodyPr wrap="square" rtlCol="0">
            <a:spAutoFit/>
          </a:bodyPr>
          <a:lstStyle/>
          <a:p>
            <a:r>
              <a:rPr lang="en-AU" sz="5400" dirty="0" smtClean="0"/>
              <a:t>+</a:t>
            </a:r>
            <a:endParaRPr lang="en-AU" sz="5400" dirty="0"/>
          </a:p>
        </p:txBody>
      </p:sp>
      <p:sp>
        <p:nvSpPr>
          <p:cNvPr id="21" name="TextBox 20"/>
          <p:cNvSpPr txBox="1"/>
          <p:nvPr/>
        </p:nvSpPr>
        <p:spPr>
          <a:xfrm>
            <a:off x="7496960" y="4023582"/>
            <a:ext cx="1455313" cy="923330"/>
          </a:xfrm>
          <a:prstGeom prst="rect">
            <a:avLst/>
          </a:prstGeom>
          <a:noFill/>
        </p:spPr>
        <p:txBody>
          <a:bodyPr wrap="square" rtlCol="0">
            <a:spAutoFit/>
          </a:bodyPr>
          <a:lstStyle/>
          <a:p>
            <a:r>
              <a:rPr lang="en-AU" sz="5400" dirty="0" smtClean="0"/>
              <a:t>+</a:t>
            </a:r>
            <a:endParaRPr lang="en-AU" sz="5400" dirty="0"/>
          </a:p>
        </p:txBody>
      </p:sp>
      <p:sp>
        <p:nvSpPr>
          <p:cNvPr id="22" name="TextBox 21"/>
          <p:cNvSpPr txBox="1"/>
          <p:nvPr/>
        </p:nvSpPr>
        <p:spPr>
          <a:xfrm>
            <a:off x="8739571" y="4043202"/>
            <a:ext cx="1455313" cy="923330"/>
          </a:xfrm>
          <a:prstGeom prst="rect">
            <a:avLst/>
          </a:prstGeom>
          <a:noFill/>
        </p:spPr>
        <p:txBody>
          <a:bodyPr wrap="square" rtlCol="0">
            <a:spAutoFit/>
          </a:bodyPr>
          <a:lstStyle/>
          <a:p>
            <a:r>
              <a:rPr lang="en-AU" sz="5400" dirty="0" smtClean="0"/>
              <a:t>+</a:t>
            </a:r>
            <a:endParaRPr lang="en-AU" sz="5400" dirty="0"/>
          </a:p>
        </p:txBody>
      </p:sp>
      <p:sp>
        <p:nvSpPr>
          <p:cNvPr id="27" name="TextBox 26"/>
          <p:cNvSpPr txBox="1"/>
          <p:nvPr/>
        </p:nvSpPr>
        <p:spPr>
          <a:xfrm>
            <a:off x="6159307" y="4004800"/>
            <a:ext cx="1455313" cy="923330"/>
          </a:xfrm>
          <a:prstGeom prst="rect">
            <a:avLst/>
          </a:prstGeom>
          <a:noFill/>
        </p:spPr>
        <p:txBody>
          <a:bodyPr wrap="square" rtlCol="0">
            <a:spAutoFit/>
          </a:bodyPr>
          <a:lstStyle/>
          <a:p>
            <a:r>
              <a:rPr lang="en-AU" sz="5400" dirty="0" smtClean="0"/>
              <a:t>+</a:t>
            </a:r>
            <a:endParaRPr lang="en-AU" sz="5400" dirty="0"/>
          </a:p>
        </p:txBody>
      </p:sp>
      <p:sp>
        <p:nvSpPr>
          <p:cNvPr id="28" name="TextBox 27"/>
          <p:cNvSpPr txBox="1"/>
          <p:nvPr/>
        </p:nvSpPr>
        <p:spPr>
          <a:xfrm>
            <a:off x="1171682" y="5315362"/>
            <a:ext cx="1455313" cy="923330"/>
          </a:xfrm>
          <a:prstGeom prst="rect">
            <a:avLst/>
          </a:prstGeom>
          <a:noFill/>
        </p:spPr>
        <p:txBody>
          <a:bodyPr wrap="square" rtlCol="0">
            <a:spAutoFit/>
          </a:bodyPr>
          <a:lstStyle/>
          <a:p>
            <a:r>
              <a:rPr lang="en-AU" sz="5400" dirty="0"/>
              <a:t>=</a:t>
            </a:r>
          </a:p>
        </p:txBody>
      </p:sp>
    </p:spTree>
    <p:extLst>
      <p:ext uri="{BB962C8B-B14F-4D97-AF65-F5344CB8AC3E}">
        <p14:creationId xmlns:p14="http://schemas.microsoft.com/office/powerpoint/2010/main" val="31033670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AU" sz="16600" b="1" dirty="0">
                <a:solidFill>
                  <a:srgbClr val="FFFF00"/>
                </a:solidFill>
                <a:effectLst>
                  <a:outerShdw blurRad="38100" dist="38100" dir="2700000" algn="tl">
                    <a:srgbClr val="000000">
                      <a:alpha val="43137"/>
                    </a:srgbClr>
                  </a:outerShdw>
                </a:effectLst>
              </a:rPr>
              <a:t>Answer:</a:t>
            </a:r>
          </a:p>
        </p:txBody>
      </p:sp>
      <p:pic>
        <p:nvPicPr>
          <p:cNvPr id="4" name="Content Placeholder 3"/>
          <p:cNvPicPr>
            <a:picLocks noGrp="1" noChangeAspect="1"/>
          </p:cNvPicPr>
          <p:nvPr>
            <p:ph idx="1"/>
          </p:nvPr>
        </p:nvPicPr>
        <p:blipFill>
          <a:blip r:embed="rId2"/>
          <a:stretch>
            <a:fillRect/>
          </a:stretch>
        </p:blipFill>
        <p:spPr>
          <a:xfrm>
            <a:off x="838200" y="1690688"/>
            <a:ext cx="10515600" cy="5167312"/>
          </a:xfrm>
          <a:prstGeom prst="rect">
            <a:avLst/>
          </a:prstGeom>
        </p:spPr>
      </p:pic>
    </p:spTree>
    <p:extLst>
      <p:ext uri="{BB962C8B-B14F-4D97-AF65-F5344CB8AC3E}">
        <p14:creationId xmlns:p14="http://schemas.microsoft.com/office/powerpoint/2010/main" val="32791874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oAutofit/>
          </a:bodyPr>
          <a:lstStyle/>
          <a:p>
            <a:pPr algn="ctr"/>
            <a:r>
              <a:rPr lang="en-AU" sz="16600" b="1" dirty="0" smtClean="0">
                <a:solidFill>
                  <a:srgbClr val="FFFF00"/>
                </a:solidFill>
                <a:effectLst>
                  <a:outerShdw blurRad="38100" dist="38100" dir="2700000" algn="tl">
                    <a:srgbClr val="000000">
                      <a:alpha val="43137"/>
                    </a:srgbClr>
                  </a:outerShdw>
                </a:effectLst>
              </a:rPr>
              <a:t>4. </a:t>
            </a:r>
            <a:endParaRPr lang="en-AU" sz="16600" b="1" dirty="0">
              <a:solidFill>
                <a:srgbClr val="FFFF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pPr algn="ctr">
              <a:buClr>
                <a:srgbClr val="00FF99"/>
              </a:buClr>
              <a:buSzPct val="100000"/>
              <a:buFont typeface="Wingdings" panose="05000000000000000000" pitchFamily="2" charset="2"/>
              <a:buChar char="v"/>
            </a:pPr>
            <a:r>
              <a:rPr lang="en-AU" sz="6600" dirty="0" smtClean="0"/>
              <a:t>How many 20c coins make $1?</a:t>
            </a:r>
          </a:p>
          <a:p>
            <a:pPr marL="0" indent="0" algn="ctr">
              <a:buClr>
                <a:srgbClr val="00FF99"/>
              </a:buClr>
              <a:buSzPct val="100000"/>
              <a:buNone/>
            </a:pPr>
            <a:endParaRPr lang="en-AU" sz="6600" dirty="0"/>
          </a:p>
          <a:p>
            <a:pPr marL="0" indent="0" algn="ctr">
              <a:buClr>
                <a:srgbClr val="00FF99"/>
              </a:buClr>
              <a:buSzPct val="100000"/>
              <a:buNone/>
            </a:pPr>
            <a:endParaRPr lang="en-AU" sz="6600" dirty="0"/>
          </a:p>
        </p:txBody>
      </p:sp>
      <p:sp>
        <p:nvSpPr>
          <p:cNvPr id="28" name="TextBox 27"/>
          <p:cNvSpPr txBox="1"/>
          <p:nvPr/>
        </p:nvSpPr>
        <p:spPr>
          <a:xfrm>
            <a:off x="10435183" y="3432300"/>
            <a:ext cx="1455313" cy="923330"/>
          </a:xfrm>
          <a:prstGeom prst="rect">
            <a:avLst/>
          </a:prstGeom>
          <a:noFill/>
        </p:spPr>
        <p:txBody>
          <a:bodyPr wrap="square" rtlCol="0">
            <a:spAutoFit/>
          </a:bodyPr>
          <a:lstStyle/>
          <a:p>
            <a:r>
              <a:rPr lang="en-AU" sz="5400" dirty="0"/>
              <a:t>=</a:t>
            </a:r>
          </a:p>
        </p:txBody>
      </p:sp>
      <p:pic>
        <p:nvPicPr>
          <p:cNvPr id="32" name="Content Placeholder 3"/>
          <p:cNvPicPr>
            <a:picLocks noChangeAspect="1"/>
          </p:cNvPicPr>
          <p:nvPr/>
        </p:nvPicPr>
        <p:blipFill>
          <a:blip r:embed="rId2"/>
          <a:stretch>
            <a:fillRect/>
          </a:stretch>
        </p:blipFill>
        <p:spPr>
          <a:xfrm>
            <a:off x="458543" y="3465670"/>
            <a:ext cx="1674816" cy="822996"/>
          </a:xfrm>
          <a:prstGeom prst="rect">
            <a:avLst/>
          </a:prstGeom>
        </p:spPr>
      </p:pic>
      <p:pic>
        <p:nvPicPr>
          <p:cNvPr id="33" name="Content Placeholder 3"/>
          <p:cNvPicPr>
            <a:picLocks noChangeAspect="1"/>
          </p:cNvPicPr>
          <p:nvPr/>
        </p:nvPicPr>
        <p:blipFill>
          <a:blip r:embed="rId2"/>
          <a:stretch>
            <a:fillRect/>
          </a:stretch>
        </p:blipFill>
        <p:spPr>
          <a:xfrm>
            <a:off x="6963479" y="3467727"/>
            <a:ext cx="1670629" cy="820939"/>
          </a:xfrm>
          <a:prstGeom prst="rect">
            <a:avLst/>
          </a:prstGeom>
        </p:spPr>
      </p:pic>
      <p:pic>
        <p:nvPicPr>
          <p:cNvPr id="34" name="Content Placeholder 3"/>
          <p:cNvPicPr>
            <a:picLocks noChangeAspect="1"/>
          </p:cNvPicPr>
          <p:nvPr/>
        </p:nvPicPr>
        <p:blipFill>
          <a:blip r:embed="rId2"/>
          <a:stretch>
            <a:fillRect/>
          </a:stretch>
        </p:blipFill>
        <p:spPr>
          <a:xfrm>
            <a:off x="4826333" y="3465669"/>
            <a:ext cx="1674820" cy="822998"/>
          </a:xfrm>
          <a:prstGeom prst="rect">
            <a:avLst/>
          </a:prstGeom>
        </p:spPr>
      </p:pic>
      <p:pic>
        <p:nvPicPr>
          <p:cNvPr id="35" name="Content Placeholder 3"/>
          <p:cNvPicPr>
            <a:picLocks noChangeAspect="1"/>
          </p:cNvPicPr>
          <p:nvPr/>
        </p:nvPicPr>
        <p:blipFill>
          <a:blip r:embed="rId2"/>
          <a:stretch>
            <a:fillRect/>
          </a:stretch>
        </p:blipFill>
        <p:spPr>
          <a:xfrm>
            <a:off x="2626995" y="3465669"/>
            <a:ext cx="1737012" cy="853559"/>
          </a:xfrm>
          <a:prstGeom prst="rect">
            <a:avLst/>
          </a:prstGeom>
        </p:spPr>
      </p:pic>
      <p:pic>
        <p:nvPicPr>
          <p:cNvPr id="36" name="Content Placeholder 3"/>
          <p:cNvPicPr>
            <a:picLocks noChangeAspect="1"/>
          </p:cNvPicPr>
          <p:nvPr/>
        </p:nvPicPr>
        <p:blipFill>
          <a:blip r:embed="rId2"/>
          <a:stretch>
            <a:fillRect/>
          </a:stretch>
        </p:blipFill>
        <p:spPr>
          <a:xfrm>
            <a:off x="9096434" y="3447931"/>
            <a:ext cx="1283372" cy="858473"/>
          </a:xfrm>
          <a:prstGeom prst="rect">
            <a:avLst/>
          </a:prstGeom>
        </p:spPr>
      </p:pic>
      <p:sp>
        <p:nvSpPr>
          <p:cNvPr id="6" name="TextBox 5"/>
          <p:cNvSpPr txBox="1"/>
          <p:nvPr/>
        </p:nvSpPr>
        <p:spPr>
          <a:xfrm>
            <a:off x="2082998" y="3432300"/>
            <a:ext cx="708338" cy="923330"/>
          </a:xfrm>
          <a:prstGeom prst="rect">
            <a:avLst/>
          </a:prstGeom>
          <a:noFill/>
        </p:spPr>
        <p:txBody>
          <a:bodyPr wrap="square" rtlCol="0">
            <a:spAutoFit/>
          </a:bodyPr>
          <a:lstStyle/>
          <a:p>
            <a:r>
              <a:rPr lang="en-AU" sz="5400" dirty="0" smtClean="0"/>
              <a:t>+</a:t>
            </a:r>
            <a:endParaRPr lang="en-AU" sz="5400" dirty="0"/>
          </a:p>
        </p:txBody>
      </p:sp>
      <p:sp>
        <p:nvSpPr>
          <p:cNvPr id="37" name="TextBox 36"/>
          <p:cNvSpPr txBox="1"/>
          <p:nvPr/>
        </p:nvSpPr>
        <p:spPr>
          <a:xfrm>
            <a:off x="8559738" y="3383074"/>
            <a:ext cx="708338" cy="923330"/>
          </a:xfrm>
          <a:prstGeom prst="rect">
            <a:avLst/>
          </a:prstGeom>
          <a:noFill/>
        </p:spPr>
        <p:txBody>
          <a:bodyPr wrap="square" rtlCol="0">
            <a:spAutoFit/>
          </a:bodyPr>
          <a:lstStyle/>
          <a:p>
            <a:r>
              <a:rPr lang="en-AU" sz="5400" dirty="0" smtClean="0"/>
              <a:t>+</a:t>
            </a:r>
            <a:endParaRPr lang="en-AU" sz="5400" dirty="0"/>
          </a:p>
        </p:txBody>
      </p:sp>
      <p:sp>
        <p:nvSpPr>
          <p:cNvPr id="38" name="TextBox 37"/>
          <p:cNvSpPr txBox="1"/>
          <p:nvPr/>
        </p:nvSpPr>
        <p:spPr>
          <a:xfrm>
            <a:off x="6440430" y="3383074"/>
            <a:ext cx="708338" cy="923330"/>
          </a:xfrm>
          <a:prstGeom prst="rect">
            <a:avLst/>
          </a:prstGeom>
          <a:noFill/>
        </p:spPr>
        <p:txBody>
          <a:bodyPr wrap="square" rtlCol="0">
            <a:spAutoFit/>
          </a:bodyPr>
          <a:lstStyle/>
          <a:p>
            <a:r>
              <a:rPr lang="en-AU" sz="5400" dirty="0" smtClean="0"/>
              <a:t>+</a:t>
            </a:r>
            <a:endParaRPr lang="en-AU" sz="5400" dirty="0"/>
          </a:p>
        </p:txBody>
      </p:sp>
      <p:sp>
        <p:nvSpPr>
          <p:cNvPr id="39" name="TextBox 38"/>
          <p:cNvSpPr txBox="1"/>
          <p:nvPr/>
        </p:nvSpPr>
        <p:spPr>
          <a:xfrm>
            <a:off x="4282336" y="3383074"/>
            <a:ext cx="708338" cy="923330"/>
          </a:xfrm>
          <a:prstGeom prst="rect">
            <a:avLst/>
          </a:prstGeom>
          <a:noFill/>
        </p:spPr>
        <p:txBody>
          <a:bodyPr wrap="square" rtlCol="0">
            <a:spAutoFit/>
          </a:bodyPr>
          <a:lstStyle/>
          <a:p>
            <a:r>
              <a:rPr lang="en-AU" sz="5400" dirty="0" smtClean="0"/>
              <a:t>+</a:t>
            </a:r>
            <a:endParaRPr lang="en-AU" sz="5400" dirty="0"/>
          </a:p>
        </p:txBody>
      </p:sp>
    </p:spTree>
    <p:extLst>
      <p:ext uri="{BB962C8B-B14F-4D97-AF65-F5344CB8AC3E}">
        <p14:creationId xmlns:p14="http://schemas.microsoft.com/office/powerpoint/2010/main" val="38868908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AU" sz="16600" b="1" dirty="0">
                <a:solidFill>
                  <a:srgbClr val="FFFF00"/>
                </a:solidFill>
                <a:effectLst>
                  <a:outerShdw blurRad="38100" dist="38100" dir="2700000" algn="tl">
                    <a:srgbClr val="000000">
                      <a:alpha val="43137"/>
                    </a:srgbClr>
                  </a:outerShdw>
                </a:effectLst>
              </a:rPr>
              <a:t>Answer:</a:t>
            </a:r>
          </a:p>
        </p:txBody>
      </p:sp>
      <p:pic>
        <p:nvPicPr>
          <p:cNvPr id="5" name="Content Placeholder 4"/>
          <p:cNvPicPr>
            <a:picLocks noGrp="1" noChangeAspect="1"/>
          </p:cNvPicPr>
          <p:nvPr>
            <p:ph idx="1"/>
          </p:nvPr>
        </p:nvPicPr>
        <p:blipFill>
          <a:blip r:embed="rId2"/>
          <a:stretch>
            <a:fillRect/>
          </a:stretch>
        </p:blipFill>
        <p:spPr>
          <a:xfrm>
            <a:off x="964705" y="1825625"/>
            <a:ext cx="10262589" cy="5032375"/>
          </a:xfrm>
          <a:prstGeom prst="rect">
            <a:avLst/>
          </a:prstGeom>
        </p:spPr>
      </p:pic>
    </p:spTree>
    <p:extLst>
      <p:ext uri="{BB962C8B-B14F-4D97-AF65-F5344CB8AC3E}">
        <p14:creationId xmlns:p14="http://schemas.microsoft.com/office/powerpoint/2010/main" val="2818401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TotalTime>
  <Words>463</Words>
  <Application>Microsoft Office PowerPoint</Application>
  <PresentationFormat>Widescreen</PresentationFormat>
  <Paragraphs>83</Paragraphs>
  <Slides>33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Calibri</vt:lpstr>
      <vt:lpstr>Calibri Light</vt:lpstr>
      <vt:lpstr>Wingdings</vt:lpstr>
      <vt:lpstr>Office Theme</vt:lpstr>
      <vt:lpstr>Coins</vt:lpstr>
      <vt:lpstr>1. </vt:lpstr>
      <vt:lpstr>Answer:</vt:lpstr>
      <vt:lpstr>2. </vt:lpstr>
      <vt:lpstr>Answer:</vt:lpstr>
      <vt:lpstr>3. </vt:lpstr>
      <vt:lpstr>Answer:</vt:lpstr>
      <vt:lpstr>4. </vt:lpstr>
      <vt:lpstr>Answer:</vt:lpstr>
      <vt:lpstr>5. </vt:lpstr>
      <vt:lpstr>Answer:</vt:lpstr>
      <vt:lpstr>6. </vt:lpstr>
      <vt:lpstr>Answer:</vt:lpstr>
      <vt:lpstr>7. </vt:lpstr>
      <vt:lpstr>Answer:</vt:lpstr>
      <vt:lpstr>8</vt:lpstr>
      <vt:lpstr>Answer:</vt:lpstr>
      <vt:lpstr>PowerPoint Presentation</vt:lpstr>
      <vt:lpstr>Answer:</vt:lpstr>
      <vt:lpstr>PowerPoint Presentation</vt:lpstr>
      <vt:lpstr>Answer:</vt:lpstr>
      <vt:lpstr>PowerPoint Presentation</vt:lpstr>
      <vt:lpstr>Answer:</vt:lpstr>
      <vt:lpstr>Facts</vt:lpstr>
      <vt:lpstr>At the Royal Australian Mint there is a staircase filled with five cent coins. </vt:lpstr>
      <vt:lpstr>Did you know that our gold coins are not really made of gold and our silver coins are not made from silver? The gold coins are made from copper, aluminium and nickel and the silver coins are made from copper and nickel. This is because these metals cost less than gold or silver.</vt:lpstr>
      <vt:lpstr>You cannot tell the value of a coin by looking at its size. The two dollar coin is smaller than the one dollar coin, the fifty cent coin and the ten cent coin, but is worth more than each of them and all of them added together!</vt:lpstr>
      <vt:lpstr>Which coin do you think weighs the most? It is the fifty cent coin. Until 1969 the fifty cent coin was round! Now it has twelve sides.</vt:lpstr>
      <vt:lpstr>Australian coins that have a bumpy edge are called ‘milled’ coins. Can you work out which ones are the milled coins? (Hint: there is only one coin that is not milled.)(See second last page for the answer!)</vt:lpstr>
      <vt:lpstr>The Mint does not make Australian notes. All our notes are printed in Victoria by a company called Note Printing Australia. If you live in Canberra, or are visiting, you can visit the Mint and see coins being made. You can also make your own coin to take home.</vt:lpstr>
      <vt:lpstr>This is the answer from the question:  Australian coins that have a bumpy edge are called ‘milled’ coins. Can you work out which one is not are milled coins? (Hint: there is only one coin that is not milled.)</vt:lpstr>
      <vt:lpstr>Answer is…</vt:lpstr>
      <vt:lpstr>PowerPoint Presentation</vt:lpstr>
    </vt:vector>
  </TitlesOfParts>
  <Company>Dematic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Coins</dc:title>
  <dc:creator>Le, Quan</dc:creator>
  <cp:lastModifiedBy>Ilona Cetrola</cp:lastModifiedBy>
  <cp:revision>13</cp:revision>
  <dcterms:created xsi:type="dcterms:W3CDTF">2017-10-24T07:27:47Z</dcterms:created>
  <dcterms:modified xsi:type="dcterms:W3CDTF">2017-10-25T21:43:56Z</dcterms:modified>
</cp:coreProperties>
</file>